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18"/>
  </p:notesMasterIdLst>
  <p:sldIdLst>
    <p:sldId id="256" r:id="rId2"/>
    <p:sldId id="272" r:id="rId3"/>
    <p:sldId id="271" r:id="rId4"/>
    <p:sldId id="257" r:id="rId5"/>
    <p:sldId id="258" r:id="rId6"/>
    <p:sldId id="259" r:id="rId7"/>
    <p:sldId id="270" r:id="rId8"/>
    <p:sldId id="260" r:id="rId9"/>
    <p:sldId id="261" r:id="rId10"/>
    <p:sldId id="266" r:id="rId11"/>
    <p:sldId id="263" r:id="rId12"/>
    <p:sldId id="268" r:id="rId13"/>
    <p:sldId id="264" r:id="rId14"/>
    <p:sldId id="267" r:id="rId15"/>
    <p:sldId id="265" r:id="rId16"/>
    <p:sldId id="26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E6502-1792-4B34-AD2A-B4641101989B}" v="24" dt="2025-01-27T22:24:19.114"/>
    <p1510:client id="{20D86A06-7200-DFB6-16A5-F242630C7FF5}" v="240" dt="2025-01-28T19:52:33.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FC04B-7EFC-4739-984C-D245D871B110}" type="doc">
      <dgm:prSet loTypeId="urn:microsoft.com/office/officeart/2005/8/layout/vList2" loCatId="list" qsTypeId="urn:microsoft.com/office/officeart/2005/8/quickstyle/simple1" qsCatId="simple" csTypeId="urn:microsoft.com/office/officeart/2005/8/colors/accent5_1" csCatId="accent5"/>
      <dgm:spPr/>
      <dgm:t>
        <a:bodyPr/>
        <a:lstStyle/>
        <a:p>
          <a:endParaRPr lang="en-US"/>
        </a:p>
      </dgm:t>
    </dgm:pt>
    <dgm:pt modelId="{2B4B3B72-0938-459E-A4E0-504BEB84B11F}">
      <dgm:prSet/>
      <dgm:spPr/>
      <dgm:t>
        <a:bodyPr/>
        <a:lstStyle/>
        <a:p>
          <a:r>
            <a:rPr lang="en-US" b="0" i="0"/>
            <a:t>Weather prediction, also known as weather forecasting, is the process of using scientific principles and technology to predict the atmospheric conditions for a specific location and time.</a:t>
          </a:r>
          <a:endParaRPr lang="en-US"/>
        </a:p>
      </dgm:t>
    </dgm:pt>
    <dgm:pt modelId="{C67DD044-FCB9-4EA2-A6C7-5EB59D58484D}" type="parTrans" cxnId="{252CB97E-122E-4918-83D4-EE5046594F26}">
      <dgm:prSet/>
      <dgm:spPr/>
      <dgm:t>
        <a:bodyPr/>
        <a:lstStyle/>
        <a:p>
          <a:endParaRPr lang="en-US"/>
        </a:p>
      </dgm:t>
    </dgm:pt>
    <dgm:pt modelId="{649BECD1-608C-49EB-B24B-16E52D952C41}" type="sibTrans" cxnId="{252CB97E-122E-4918-83D4-EE5046594F26}">
      <dgm:prSet/>
      <dgm:spPr/>
      <dgm:t>
        <a:bodyPr/>
        <a:lstStyle/>
        <a:p>
          <a:endParaRPr lang="en-US"/>
        </a:p>
      </dgm:t>
    </dgm:pt>
    <dgm:pt modelId="{ED3C9396-0102-4DF3-9455-5671ED4E794E}">
      <dgm:prSet/>
      <dgm:spPr/>
      <dgm:t>
        <a:bodyPr/>
        <a:lstStyle/>
        <a:p>
          <a:r>
            <a:rPr lang="en-US" b="0" i="0"/>
            <a:t>Weather predictions are created by gathering objective data about the actual condition of the atmosphere at a certain location and using meteorology to predict how the weather will behave in the future.</a:t>
          </a:r>
          <a:endParaRPr lang="en-US"/>
        </a:p>
      </dgm:t>
    </dgm:pt>
    <dgm:pt modelId="{994D1F34-39AE-47C9-BBD8-DCAE89A12E43}" type="parTrans" cxnId="{D2D4BCCF-755B-4753-916C-C3451912B0E7}">
      <dgm:prSet/>
      <dgm:spPr/>
      <dgm:t>
        <a:bodyPr/>
        <a:lstStyle/>
        <a:p>
          <a:endParaRPr lang="en-US"/>
        </a:p>
      </dgm:t>
    </dgm:pt>
    <dgm:pt modelId="{F7305C79-7DD8-4C9E-A1A9-110E2E18B11D}" type="sibTrans" cxnId="{D2D4BCCF-755B-4753-916C-C3451912B0E7}">
      <dgm:prSet/>
      <dgm:spPr/>
      <dgm:t>
        <a:bodyPr/>
        <a:lstStyle/>
        <a:p>
          <a:endParaRPr lang="en-US"/>
        </a:p>
      </dgm:t>
    </dgm:pt>
    <dgm:pt modelId="{9F608733-732F-4966-B407-0DDBDED519CC}">
      <dgm:prSet/>
      <dgm:spPr/>
      <dgm:t>
        <a:bodyPr/>
        <a:lstStyle/>
        <a:p>
          <a:r>
            <a:rPr lang="en-US" b="0" i="0"/>
            <a:t>Weather Forecasting is crucial since it helps to determine future climate changes. With the use of latitude, we can determine the probability of snow and hail reaching the surface.</a:t>
          </a:r>
          <a:endParaRPr lang="en-US"/>
        </a:p>
      </dgm:t>
    </dgm:pt>
    <dgm:pt modelId="{76DDA797-576D-4C7F-B5DA-79228435B0DD}" type="parTrans" cxnId="{CFB2F84C-9B7F-42DF-9299-15EE36B96697}">
      <dgm:prSet/>
      <dgm:spPr/>
      <dgm:t>
        <a:bodyPr/>
        <a:lstStyle/>
        <a:p>
          <a:endParaRPr lang="en-US"/>
        </a:p>
      </dgm:t>
    </dgm:pt>
    <dgm:pt modelId="{B56907A7-DC4D-45C9-8E71-3B7E719C2120}" type="sibTrans" cxnId="{CFB2F84C-9B7F-42DF-9299-15EE36B96697}">
      <dgm:prSet/>
      <dgm:spPr/>
      <dgm:t>
        <a:bodyPr/>
        <a:lstStyle/>
        <a:p>
          <a:endParaRPr lang="en-US"/>
        </a:p>
      </dgm:t>
    </dgm:pt>
    <dgm:pt modelId="{BAC101A6-DF4D-454E-91FA-F7B9CE97822C}" type="pres">
      <dgm:prSet presAssocID="{912FC04B-7EFC-4739-984C-D245D871B110}" presName="linear" presStyleCnt="0">
        <dgm:presLayoutVars>
          <dgm:animLvl val="lvl"/>
          <dgm:resizeHandles val="exact"/>
        </dgm:presLayoutVars>
      </dgm:prSet>
      <dgm:spPr/>
    </dgm:pt>
    <dgm:pt modelId="{91E2C419-6B4D-469B-8010-6D67BCD2B4BE}" type="pres">
      <dgm:prSet presAssocID="{2B4B3B72-0938-459E-A4E0-504BEB84B11F}" presName="parentText" presStyleLbl="node1" presStyleIdx="0" presStyleCnt="3">
        <dgm:presLayoutVars>
          <dgm:chMax val="0"/>
          <dgm:bulletEnabled val="1"/>
        </dgm:presLayoutVars>
      </dgm:prSet>
      <dgm:spPr/>
    </dgm:pt>
    <dgm:pt modelId="{D63A135A-133C-4451-B94F-2712FD0A1E67}" type="pres">
      <dgm:prSet presAssocID="{649BECD1-608C-49EB-B24B-16E52D952C41}" presName="spacer" presStyleCnt="0"/>
      <dgm:spPr/>
    </dgm:pt>
    <dgm:pt modelId="{84DDCD5C-1195-4B81-9C2A-FD751A150D54}" type="pres">
      <dgm:prSet presAssocID="{ED3C9396-0102-4DF3-9455-5671ED4E794E}" presName="parentText" presStyleLbl="node1" presStyleIdx="1" presStyleCnt="3">
        <dgm:presLayoutVars>
          <dgm:chMax val="0"/>
          <dgm:bulletEnabled val="1"/>
        </dgm:presLayoutVars>
      </dgm:prSet>
      <dgm:spPr/>
    </dgm:pt>
    <dgm:pt modelId="{85ED9A2F-A9BC-4F0A-8FF5-7D5FDB289181}" type="pres">
      <dgm:prSet presAssocID="{F7305C79-7DD8-4C9E-A1A9-110E2E18B11D}" presName="spacer" presStyleCnt="0"/>
      <dgm:spPr/>
    </dgm:pt>
    <dgm:pt modelId="{BADB5584-35ED-4E23-91F5-0BDD8D3056F6}" type="pres">
      <dgm:prSet presAssocID="{9F608733-732F-4966-B407-0DDBDED519CC}" presName="parentText" presStyleLbl="node1" presStyleIdx="2" presStyleCnt="3">
        <dgm:presLayoutVars>
          <dgm:chMax val="0"/>
          <dgm:bulletEnabled val="1"/>
        </dgm:presLayoutVars>
      </dgm:prSet>
      <dgm:spPr/>
    </dgm:pt>
  </dgm:ptLst>
  <dgm:cxnLst>
    <dgm:cxn modelId="{FE760C28-7950-4410-B59D-2C41900EDFEB}" type="presOf" srcId="{912FC04B-7EFC-4739-984C-D245D871B110}" destId="{BAC101A6-DF4D-454E-91FA-F7B9CE97822C}" srcOrd="0" destOrd="0" presId="urn:microsoft.com/office/officeart/2005/8/layout/vList2"/>
    <dgm:cxn modelId="{CFB2F84C-9B7F-42DF-9299-15EE36B96697}" srcId="{912FC04B-7EFC-4739-984C-D245D871B110}" destId="{9F608733-732F-4966-B407-0DDBDED519CC}" srcOrd="2" destOrd="0" parTransId="{76DDA797-576D-4C7F-B5DA-79228435B0DD}" sibTransId="{B56907A7-DC4D-45C9-8E71-3B7E719C2120}"/>
    <dgm:cxn modelId="{252CB97E-122E-4918-83D4-EE5046594F26}" srcId="{912FC04B-7EFC-4739-984C-D245D871B110}" destId="{2B4B3B72-0938-459E-A4E0-504BEB84B11F}" srcOrd="0" destOrd="0" parTransId="{C67DD044-FCB9-4EA2-A6C7-5EB59D58484D}" sibTransId="{649BECD1-608C-49EB-B24B-16E52D952C41}"/>
    <dgm:cxn modelId="{E998ECBF-9B8F-4E85-88B2-EA34013CCBBE}" type="presOf" srcId="{ED3C9396-0102-4DF3-9455-5671ED4E794E}" destId="{84DDCD5C-1195-4B81-9C2A-FD751A150D54}" srcOrd="0" destOrd="0" presId="urn:microsoft.com/office/officeart/2005/8/layout/vList2"/>
    <dgm:cxn modelId="{FF1181C8-82F1-4619-A8E6-DBC222EF77A9}" type="presOf" srcId="{2B4B3B72-0938-459E-A4E0-504BEB84B11F}" destId="{91E2C419-6B4D-469B-8010-6D67BCD2B4BE}" srcOrd="0" destOrd="0" presId="urn:microsoft.com/office/officeart/2005/8/layout/vList2"/>
    <dgm:cxn modelId="{D2D4BCCF-755B-4753-916C-C3451912B0E7}" srcId="{912FC04B-7EFC-4739-984C-D245D871B110}" destId="{ED3C9396-0102-4DF3-9455-5671ED4E794E}" srcOrd="1" destOrd="0" parTransId="{994D1F34-39AE-47C9-BBD8-DCAE89A12E43}" sibTransId="{F7305C79-7DD8-4C9E-A1A9-110E2E18B11D}"/>
    <dgm:cxn modelId="{3937CFF6-6E91-4A74-8BF8-D70A868483F6}" type="presOf" srcId="{9F608733-732F-4966-B407-0DDBDED519CC}" destId="{BADB5584-35ED-4E23-91F5-0BDD8D3056F6}" srcOrd="0" destOrd="0" presId="urn:microsoft.com/office/officeart/2005/8/layout/vList2"/>
    <dgm:cxn modelId="{C9854876-E830-4342-9CD0-E30F0BAEB05C}" type="presParOf" srcId="{BAC101A6-DF4D-454E-91FA-F7B9CE97822C}" destId="{91E2C419-6B4D-469B-8010-6D67BCD2B4BE}" srcOrd="0" destOrd="0" presId="urn:microsoft.com/office/officeart/2005/8/layout/vList2"/>
    <dgm:cxn modelId="{DF58A77A-ACC2-4FB0-8563-683B74361360}" type="presParOf" srcId="{BAC101A6-DF4D-454E-91FA-F7B9CE97822C}" destId="{D63A135A-133C-4451-B94F-2712FD0A1E67}" srcOrd="1" destOrd="0" presId="urn:microsoft.com/office/officeart/2005/8/layout/vList2"/>
    <dgm:cxn modelId="{491AA222-7AF7-4EB8-AFA6-1323E24F5B2A}" type="presParOf" srcId="{BAC101A6-DF4D-454E-91FA-F7B9CE97822C}" destId="{84DDCD5C-1195-4B81-9C2A-FD751A150D54}" srcOrd="2" destOrd="0" presId="urn:microsoft.com/office/officeart/2005/8/layout/vList2"/>
    <dgm:cxn modelId="{4FC7E715-85C1-423E-A035-472FCC92DE12}" type="presParOf" srcId="{BAC101A6-DF4D-454E-91FA-F7B9CE97822C}" destId="{85ED9A2F-A9BC-4F0A-8FF5-7D5FDB289181}" srcOrd="3" destOrd="0" presId="urn:microsoft.com/office/officeart/2005/8/layout/vList2"/>
    <dgm:cxn modelId="{E71BC34C-EFD3-408F-98F7-37348BF47D85}" type="presParOf" srcId="{BAC101A6-DF4D-454E-91FA-F7B9CE97822C}" destId="{BADB5584-35ED-4E23-91F5-0BDD8D3056F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8627CA-720C-4F79-B740-4366B43F3C48}" type="doc">
      <dgm:prSet loTypeId="urn:microsoft.com/office/officeart/2005/8/layout/vList2" loCatId="list" qsTypeId="urn:microsoft.com/office/officeart/2005/8/quickstyle/simple1" qsCatId="simple" csTypeId="urn:microsoft.com/office/officeart/2005/8/colors/accent4_1" csCatId="accent4"/>
      <dgm:spPr/>
      <dgm:t>
        <a:bodyPr/>
        <a:lstStyle/>
        <a:p>
          <a:endParaRPr lang="en-US"/>
        </a:p>
      </dgm:t>
    </dgm:pt>
    <dgm:pt modelId="{2A6E0073-D857-40E2-B050-6190B3E53955}">
      <dgm:prSet/>
      <dgm:spPr/>
      <dgm:t>
        <a:bodyPr/>
        <a:lstStyle/>
        <a:p>
          <a:r>
            <a:rPr lang="en-IN" b="0" i="0"/>
            <a:t>Algorithm used in this project is Random Forest Regressor. </a:t>
          </a:r>
          <a:endParaRPr lang="en-US"/>
        </a:p>
      </dgm:t>
    </dgm:pt>
    <dgm:pt modelId="{B24EF30B-9D38-44FF-AD8C-29BA6F45B299}" type="parTrans" cxnId="{D4BB9C49-A0FC-4A09-B8BE-2C4383DF12C0}">
      <dgm:prSet/>
      <dgm:spPr/>
      <dgm:t>
        <a:bodyPr/>
        <a:lstStyle/>
        <a:p>
          <a:endParaRPr lang="en-US"/>
        </a:p>
      </dgm:t>
    </dgm:pt>
    <dgm:pt modelId="{FA68EB89-20B4-44C7-9D5D-8C0BAC8FD75C}" type="sibTrans" cxnId="{D4BB9C49-A0FC-4A09-B8BE-2C4383DF12C0}">
      <dgm:prSet/>
      <dgm:spPr/>
      <dgm:t>
        <a:bodyPr/>
        <a:lstStyle/>
        <a:p>
          <a:endParaRPr lang="en-US"/>
        </a:p>
      </dgm:t>
    </dgm:pt>
    <dgm:pt modelId="{729F8D11-E519-4EB1-ADF1-90AFB9B5B655}">
      <dgm:prSet/>
      <dgm:spPr/>
      <dgm:t>
        <a:bodyPr/>
        <a:lstStyle/>
        <a:p>
          <a:r>
            <a:rPr lang="en-US" b="0" i="0"/>
            <a:t>Machine Learning Algorithm: A machine learning algorithm is a method or set of rules that a model follows to learn patterns from data and make predictions. </a:t>
          </a:r>
          <a:endParaRPr lang="en-US"/>
        </a:p>
      </dgm:t>
    </dgm:pt>
    <dgm:pt modelId="{CBE27513-8E77-4C79-8260-95DB13877A5F}" type="parTrans" cxnId="{56A1CDAB-1255-43D3-9AC4-F28992E5C695}">
      <dgm:prSet/>
      <dgm:spPr/>
      <dgm:t>
        <a:bodyPr/>
        <a:lstStyle/>
        <a:p>
          <a:endParaRPr lang="en-US"/>
        </a:p>
      </dgm:t>
    </dgm:pt>
    <dgm:pt modelId="{2322697F-6B08-4C52-8A7E-A26EBC741065}" type="sibTrans" cxnId="{56A1CDAB-1255-43D3-9AC4-F28992E5C695}">
      <dgm:prSet/>
      <dgm:spPr/>
      <dgm:t>
        <a:bodyPr/>
        <a:lstStyle/>
        <a:p>
          <a:endParaRPr lang="en-US"/>
        </a:p>
      </dgm:t>
    </dgm:pt>
    <dgm:pt modelId="{3FFBBB0C-8976-4A4B-8A65-E905859F86C9}">
      <dgm:prSet/>
      <dgm:spPr/>
      <dgm:t>
        <a:bodyPr/>
        <a:lstStyle/>
        <a:p>
          <a:r>
            <a:rPr lang="en-US" b="0" i="0"/>
            <a:t>In this case, Random Forest Regressor is a type of supervised learning algorithm used for regression tasks (predicting continuous values).</a:t>
          </a:r>
          <a:endParaRPr lang="en-US"/>
        </a:p>
      </dgm:t>
    </dgm:pt>
    <dgm:pt modelId="{A4830E7A-4D44-430B-A76F-99F1C99238EA}" type="parTrans" cxnId="{C5DB5FA0-970A-4117-860F-0C10329A83B4}">
      <dgm:prSet/>
      <dgm:spPr/>
      <dgm:t>
        <a:bodyPr/>
        <a:lstStyle/>
        <a:p>
          <a:endParaRPr lang="en-US"/>
        </a:p>
      </dgm:t>
    </dgm:pt>
    <dgm:pt modelId="{DCEEED34-ADDF-42D3-8320-C4A4B04F4680}" type="sibTrans" cxnId="{C5DB5FA0-970A-4117-860F-0C10329A83B4}">
      <dgm:prSet/>
      <dgm:spPr/>
      <dgm:t>
        <a:bodyPr/>
        <a:lstStyle/>
        <a:p>
          <a:endParaRPr lang="en-US"/>
        </a:p>
      </dgm:t>
    </dgm:pt>
    <dgm:pt modelId="{E0D2AA47-87D5-4782-A0AF-C91E0A4CF227}">
      <dgm:prSet/>
      <dgm:spPr/>
      <dgm:t>
        <a:bodyPr/>
        <a:lstStyle/>
        <a:p>
          <a:r>
            <a:rPr lang="en-US" b="0" i="0"/>
            <a:t>Random Forest Regressor is an ensemble learning method that combines the predictions of multiple individual decision trees to improve accuracy and control overfitting.</a:t>
          </a:r>
          <a:endParaRPr lang="en-US"/>
        </a:p>
      </dgm:t>
    </dgm:pt>
    <dgm:pt modelId="{C5366471-81F8-47B7-979C-211392F89B18}" type="parTrans" cxnId="{6D50985B-38C3-4A77-8DB0-13EBD07A4A0A}">
      <dgm:prSet/>
      <dgm:spPr/>
      <dgm:t>
        <a:bodyPr/>
        <a:lstStyle/>
        <a:p>
          <a:endParaRPr lang="en-US"/>
        </a:p>
      </dgm:t>
    </dgm:pt>
    <dgm:pt modelId="{94280C66-1407-48E6-89CD-A01634D08755}" type="sibTrans" cxnId="{6D50985B-38C3-4A77-8DB0-13EBD07A4A0A}">
      <dgm:prSet/>
      <dgm:spPr/>
      <dgm:t>
        <a:bodyPr/>
        <a:lstStyle/>
        <a:p>
          <a:endParaRPr lang="en-US"/>
        </a:p>
      </dgm:t>
    </dgm:pt>
    <dgm:pt modelId="{7C91FE5C-4F4E-4C6E-8FCC-A026B5675B96}" type="pres">
      <dgm:prSet presAssocID="{648627CA-720C-4F79-B740-4366B43F3C48}" presName="linear" presStyleCnt="0">
        <dgm:presLayoutVars>
          <dgm:animLvl val="lvl"/>
          <dgm:resizeHandles val="exact"/>
        </dgm:presLayoutVars>
      </dgm:prSet>
      <dgm:spPr/>
    </dgm:pt>
    <dgm:pt modelId="{C5F3CA38-508D-4389-AA2E-46C3676EFFA8}" type="pres">
      <dgm:prSet presAssocID="{2A6E0073-D857-40E2-B050-6190B3E53955}" presName="parentText" presStyleLbl="node1" presStyleIdx="0" presStyleCnt="4">
        <dgm:presLayoutVars>
          <dgm:chMax val="0"/>
          <dgm:bulletEnabled val="1"/>
        </dgm:presLayoutVars>
      </dgm:prSet>
      <dgm:spPr/>
    </dgm:pt>
    <dgm:pt modelId="{D10F66C2-AF89-4FD0-AB91-EC004CA08EF7}" type="pres">
      <dgm:prSet presAssocID="{FA68EB89-20B4-44C7-9D5D-8C0BAC8FD75C}" presName="spacer" presStyleCnt="0"/>
      <dgm:spPr/>
    </dgm:pt>
    <dgm:pt modelId="{E359A5ED-722D-4857-92E6-0C0C90F10DFE}" type="pres">
      <dgm:prSet presAssocID="{729F8D11-E519-4EB1-ADF1-90AFB9B5B655}" presName="parentText" presStyleLbl="node1" presStyleIdx="1" presStyleCnt="4">
        <dgm:presLayoutVars>
          <dgm:chMax val="0"/>
          <dgm:bulletEnabled val="1"/>
        </dgm:presLayoutVars>
      </dgm:prSet>
      <dgm:spPr/>
    </dgm:pt>
    <dgm:pt modelId="{F38AE89D-CF2A-48D4-A8AD-AD352AD366EC}" type="pres">
      <dgm:prSet presAssocID="{2322697F-6B08-4C52-8A7E-A26EBC741065}" presName="spacer" presStyleCnt="0"/>
      <dgm:spPr/>
    </dgm:pt>
    <dgm:pt modelId="{20509DBC-0E25-4D1E-AA3F-A07CB9B7274A}" type="pres">
      <dgm:prSet presAssocID="{3FFBBB0C-8976-4A4B-8A65-E905859F86C9}" presName="parentText" presStyleLbl="node1" presStyleIdx="2" presStyleCnt="4">
        <dgm:presLayoutVars>
          <dgm:chMax val="0"/>
          <dgm:bulletEnabled val="1"/>
        </dgm:presLayoutVars>
      </dgm:prSet>
      <dgm:spPr/>
    </dgm:pt>
    <dgm:pt modelId="{1AD3A1FC-2E05-4C06-BC55-5A6CF3F4D36E}" type="pres">
      <dgm:prSet presAssocID="{DCEEED34-ADDF-42D3-8320-C4A4B04F4680}" presName="spacer" presStyleCnt="0"/>
      <dgm:spPr/>
    </dgm:pt>
    <dgm:pt modelId="{243287BE-C984-4BE8-9820-E03C450777C8}" type="pres">
      <dgm:prSet presAssocID="{E0D2AA47-87D5-4782-A0AF-C91E0A4CF227}" presName="parentText" presStyleLbl="node1" presStyleIdx="3" presStyleCnt="4">
        <dgm:presLayoutVars>
          <dgm:chMax val="0"/>
          <dgm:bulletEnabled val="1"/>
        </dgm:presLayoutVars>
      </dgm:prSet>
      <dgm:spPr/>
    </dgm:pt>
  </dgm:ptLst>
  <dgm:cxnLst>
    <dgm:cxn modelId="{1C98A506-E148-48F7-A9DB-E6B32F543839}" type="presOf" srcId="{2A6E0073-D857-40E2-B050-6190B3E53955}" destId="{C5F3CA38-508D-4389-AA2E-46C3676EFFA8}" srcOrd="0" destOrd="0" presId="urn:microsoft.com/office/officeart/2005/8/layout/vList2"/>
    <dgm:cxn modelId="{0FE08409-1131-4361-BB4C-7DCD76EA3A72}" type="presOf" srcId="{729F8D11-E519-4EB1-ADF1-90AFB9B5B655}" destId="{E359A5ED-722D-4857-92E6-0C0C90F10DFE}" srcOrd="0" destOrd="0" presId="urn:microsoft.com/office/officeart/2005/8/layout/vList2"/>
    <dgm:cxn modelId="{6D50985B-38C3-4A77-8DB0-13EBD07A4A0A}" srcId="{648627CA-720C-4F79-B740-4366B43F3C48}" destId="{E0D2AA47-87D5-4782-A0AF-C91E0A4CF227}" srcOrd="3" destOrd="0" parTransId="{C5366471-81F8-47B7-979C-211392F89B18}" sibTransId="{94280C66-1407-48E6-89CD-A01634D08755}"/>
    <dgm:cxn modelId="{D4BB9C49-A0FC-4A09-B8BE-2C4383DF12C0}" srcId="{648627CA-720C-4F79-B740-4366B43F3C48}" destId="{2A6E0073-D857-40E2-B050-6190B3E53955}" srcOrd="0" destOrd="0" parTransId="{B24EF30B-9D38-44FF-AD8C-29BA6F45B299}" sibTransId="{FA68EB89-20B4-44C7-9D5D-8C0BAC8FD75C}"/>
    <dgm:cxn modelId="{D199229D-0026-4A97-AAE2-A86D15F3A8E7}" type="presOf" srcId="{E0D2AA47-87D5-4782-A0AF-C91E0A4CF227}" destId="{243287BE-C984-4BE8-9820-E03C450777C8}" srcOrd="0" destOrd="0" presId="urn:microsoft.com/office/officeart/2005/8/layout/vList2"/>
    <dgm:cxn modelId="{C5DB5FA0-970A-4117-860F-0C10329A83B4}" srcId="{648627CA-720C-4F79-B740-4366B43F3C48}" destId="{3FFBBB0C-8976-4A4B-8A65-E905859F86C9}" srcOrd="2" destOrd="0" parTransId="{A4830E7A-4D44-430B-A76F-99F1C99238EA}" sibTransId="{DCEEED34-ADDF-42D3-8320-C4A4B04F4680}"/>
    <dgm:cxn modelId="{52572FA6-BB8E-4CA2-9B39-0722E22CC8D4}" type="presOf" srcId="{648627CA-720C-4F79-B740-4366B43F3C48}" destId="{7C91FE5C-4F4E-4C6E-8FCC-A026B5675B96}" srcOrd="0" destOrd="0" presId="urn:microsoft.com/office/officeart/2005/8/layout/vList2"/>
    <dgm:cxn modelId="{56A1CDAB-1255-43D3-9AC4-F28992E5C695}" srcId="{648627CA-720C-4F79-B740-4366B43F3C48}" destId="{729F8D11-E519-4EB1-ADF1-90AFB9B5B655}" srcOrd="1" destOrd="0" parTransId="{CBE27513-8E77-4C79-8260-95DB13877A5F}" sibTransId="{2322697F-6B08-4C52-8A7E-A26EBC741065}"/>
    <dgm:cxn modelId="{CF3CE3C5-FA71-470E-B4B3-2E2F140A69F7}" type="presOf" srcId="{3FFBBB0C-8976-4A4B-8A65-E905859F86C9}" destId="{20509DBC-0E25-4D1E-AA3F-A07CB9B7274A}" srcOrd="0" destOrd="0" presId="urn:microsoft.com/office/officeart/2005/8/layout/vList2"/>
    <dgm:cxn modelId="{8FC6CA68-EE09-489F-A73E-3D004EE0E8BA}" type="presParOf" srcId="{7C91FE5C-4F4E-4C6E-8FCC-A026B5675B96}" destId="{C5F3CA38-508D-4389-AA2E-46C3676EFFA8}" srcOrd="0" destOrd="0" presId="urn:microsoft.com/office/officeart/2005/8/layout/vList2"/>
    <dgm:cxn modelId="{E37AFEE4-919E-49AB-8B65-1E81A84B06BC}" type="presParOf" srcId="{7C91FE5C-4F4E-4C6E-8FCC-A026B5675B96}" destId="{D10F66C2-AF89-4FD0-AB91-EC004CA08EF7}" srcOrd="1" destOrd="0" presId="urn:microsoft.com/office/officeart/2005/8/layout/vList2"/>
    <dgm:cxn modelId="{7283EF43-2FC3-47B7-8BC2-25569AA39F10}" type="presParOf" srcId="{7C91FE5C-4F4E-4C6E-8FCC-A026B5675B96}" destId="{E359A5ED-722D-4857-92E6-0C0C90F10DFE}" srcOrd="2" destOrd="0" presId="urn:microsoft.com/office/officeart/2005/8/layout/vList2"/>
    <dgm:cxn modelId="{285EBC4D-69FB-434D-97FC-C2D3A946EAA4}" type="presParOf" srcId="{7C91FE5C-4F4E-4C6E-8FCC-A026B5675B96}" destId="{F38AE89D-CF2A-48D4-A8AD-AD352AD366EC}" srcOrd="3" destOrd="0" presId="urn:microsoft.com/office/officeart/2005/8/layout/vList2"/>
    <dgm:cxn modelId="{9FEBAA50-867A-4DC7-846F-1154FC218A23}" type="presParOf" srcId="{7C91FE5C-4F4E-4C6E-8FCC-A026B5675B96}" destId="{20509DBC-0E25-4D1E-AA3F-A07CB9B7274A}" srcOrd="4" destOrd="0" presId="urn:microsoft.com/office/officeart/2005/8/layout/vList2"/>
    <dgm:cxn modelId="{0DBC7E89-01B4-4C0B-AC6E-56D4BB88AB6C}" type="presParOf" srcId="{7C91FE5C-4F4E-4C6E-8FCC-A026B5675B96}" destId="{1AD3A1FC-2E05-4C06-BC55-5A6CF3F4D36E}" srcOrd="5" destOrd="0" presId="urn:microsoft.com/office/officeart/2005/8/layout/vList2"/>
    <dgm:cxn modelId="{42F32174-4534-409E-A152-1C3BAE5E9275}" type="presParOf" srcId="{7C91FE5C-4F4E-4C6E-8FCC-A026B5675B96}" destId="{243287BE-C984-4BE8-9820-E03C450777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AC885A-B3A8-4070-8C63-5B728AC80BD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8FCD995-C4FF-4792-8FAF-42C1B053FB16}">
      <dgm:prSet/>
      <dgm:spPr/>
      <dgm:t>
        <a:bodyPr/>
        <a:lstStyle/>
        <a:p>
          <a:r>
            <a:rPr lang="en-US" b="0" i="0"/>
            <a:t>"Since the system depends on the internet to retrieve real-time weather data, network connectivity issues or slow internet speeds sometimes caused delays in fetching the data or even prevented it from being retrieved altogether.“</a:t>
          </a:r>
          <a:endParaRPr lang="en-US"/>
        </a:p>
      </dgm:t>
    </dgm:pt>
    <dgm:pt modelId="{371DCB89-E79E-4727-A473-364D6328CDF8}" type="parTrans" cxnId="{70F2D522-6E67-44B3-A530-2D3694307B04}">
      <dgm:prSet/>
      <dgm:spPr/>
      <dgm:t>
        <a:bodyPr/>
        <a:lstStyle/>
        <a:p>
          <a:endParaRPr lang="en-US"/>
        </a:p>
      </dgm:t>
    </dgm:pt>
    <dgm:pt modelId="{A144EACC-0290-4B0C-94EF-9F9C609F8C2D}" type="sibTrans" cxnId="{70F2D522-6E67-44B3-A530-2D3694307B04}">
      <dgm:prSet/>
      <dgm:spPr/>
      <dgm:t>
        <a:bodyPr/>
        <a:lstStyle/>
        <a:p>
          <a:endParaRPr lang="en-US"/>
        </a:p>
      </dgm:t>
    </dgm:pt>
    <dgm:pt modelId="{5E83D1F0-7644-43DF-A572-512F8329E4AD}">
      <dgm:prSet/>
      <dgm:spPr/>
      <dgm:t>
        <a:bodyPr/>
        <a:lstStyle/>
        <a:p>
          <a:r>
            <a:rPr lang="en-US" b="0" i="0"/>
            <a:t>"The system faced performance issues when handling multiple simultaneous city queries. Ensuring that the application can process and return temperature data for many cities at once, without lag, was a challenge that required optimization.“</a:t>
          </a:r>
          <a:endParaRPr lang="en-US"/>
        </a:p>
      </dgm:t>
    </dgm:pt>
    <dgm:pt modelId="{231D7EE9-1D67-4152-9B53-D0951517A778}" type="parTrans" cxnId="{B7549656-D57B-4FD9-8267-9DBEF5297D7F}">
      <dgm:prSet/>
      <dgm:spPr/>
      <dgm:t>
        <a:bodyPr/>
        <a:lstStyle/>
        <a:p>
          <a:endParaRPr lang="en-US"/>
        </a:p>
      </dgm:t>
    </dgm:pt>
    <dgm:pt modelId="{8CD8443D-8D1F-4609-A7C4-9022073BEACC}" type="sibTrans" cxnId="{B7549656-D57B-4FD9-8267-9DBEF5297D7F}">
      <dgm:prSet/>
      <dgm:spPr/>
      <dgm:t>
        <a:bodyPr/>
        <a:lstStyle/>
        <a:p>
          <a:endParaRPr lang="en-US"/>
        </a:p>
      </dgm:t>
    </dgm:pt>
    <dgm:pt modelId="{D2FAFF67-CCEA-4DD1-B35F-F93B1D30CE6E}">
      <dgm:prSet/>
      <dgm:spPr/>
      <dgm:t>
        <a:bodyPr/>
        <a:lstStyle/>
        <a:p>
          <a:r>
            <a:rPr lang="en-US" b="0" i="0"/>
            <a:t>The system sometimes struggled with large numbers of requests, particularly when fetching weather data for a large number of cities in a short period of time.“</a:t>
          </a:r>
          <a:endParaRPr lang="en-US"/>
        </a:p>
      </dgm:t>
    </dgm:pt>
    <dgm:pt modelId="{83691A5E-4696-47A4-B1A8-73FC103E66D9}" type="parTrans" cxnId="{5CD79DC2-0344-46AC-92B6-F8574D889816}">
      <dgm:prSet/>
      <dgm:spPr/>
      <dgm:t>
        <a:bodyPr/>
        <a:lstStyle/>
        <a:p>
          <a:endParaRPr lang="en-US"/>
        </a:p>
      </dgm:t>
    </dgm:pt>
    <dgm:pt modelId="{08FDF954-6984-4E46-872D-4AA32F1AD541}" type="sibTrans" cxnId="{5CD79DC2-0344-46AC-92B6-F8574D889816}">
      <dgm:prSet/>
      <dgm:spPr/>
      <dgm:t>
        <a:bodyPr/>
        <a:lstStyle/>
        <a:p>
          <a:endParaRPr lang="en-US"/>
        </a:p>
      </dgm:t>
    </dgm:pt>
    <dgm:pt modelId="{871F2FB8-E09C-48F4-9321-6E3C6AE530C0}" type="pres">
      <dgm:prSet presAssocID="{7DAC885A-B3A8-4070-8C63-5B728AC80BD4}" presName="linear" presStyleCnt="0">
        <dgm:presLayoutVars>
          <dgm:animLvl val="lvl"/>
          <dgm:resizeHandles val="exact"/>
        </dgm:presLayoutVars>
      </dgm:prSet>
      <dgm:spPr/>
    </dgm:pt>
    <dgm:pt modelId="{F3A7AB4F-9CD1-41B6-9348-7332BA58C073}" type="pres">
      <dgm:prSet presAssocID="{D8FCD995-C4FF-4792-8FAF-42C1B053FB16}" presName="parentText" presStyleLbl="node1" presStyleIdx="0" presStyleCnt="3">
        <dgm:presLayoutVars>
          <dgm:chMax val="0"/>
          <dgm:bulletEnabled val="1"/>
        </dgm:presLayoutVars>
      </dgm:prSet>
      <dgm:spPr/>
    </dgm:pt>
    <dgm:pt modelId="{43652174-BD4B-4AF4-B1EA-F9250278E604}" type="pres">
      <dgm:prSet presAssocID="{A144EACC-0290-4B0C-94EF-9F9C609F8C2D}" presName="spacer" presStyleCnt="0"/>
      <dgm:spPr/>
    </dgm:pt>
    <dgm:pt modelId="{0612CDB8-F5E5-48E8-B246-FB0157428D0C}" type="pres">
      <dgm:prSet presAssocID="{5E83D1F0-7644-43DF-A572-512F8329E4AD}" presName="parentText" presStyleLbl="node1" presStyleIdx="1" presStyleCnt="3">
        <dgm:presLayoutVars>
          <dgm:chMax val="0"/>
          <dgm:bulletEnabled val="1"/>
        </dgm:presLayoutVars>
      </dgm:prSet>
      <dgm:spPr/>
    </dgm:pt>
    <dgm:pt modelId="{2E6849F6-A2D6-49F3-8501-55A6B77DD1BC}" type="pres">
      <dgm:prSet presAssocID="{8CD8443D-8D1F-4609-A7C4-9022073BEACC}" presName="spacer" presStyleCnt="0"/>
      <dgm:spPr/>
    </dgm:pt>
    <dgm:pt modelId="{D0157F2C-5092-49CE-8CF9-13771E12329F}" type="pres">
      <dgm:prSet presAssocID="{D2FAFF67-CCEA-4DD1-B35F-F93B1D30CE6E}" presName="parentText" presStyleLbl="node1" presStyleIdx="2" presStyleCnt="3">
        <dgm:presLayoutVars>
          <dgm:chMax val="0"/>
          <dgm:bulletEnabled val="1"/>
        </dgm:presLayoutVars>
      </dgm:prSet>
      <dgm:spPr/>
    </dgm:pt>
  </dgm:ptLst>
  <dgm:cxnLst>
    <dgm:cxn modelId="{AB302109-38AF-4524-9FF6-75266B060E21}" type="presOf" srcId="{7DAC885A-B3A8-4070-8C63-5B728AC80BD4}" destId="{871F2FB8-E09C-48F4-9321-6E3C6AE530C0}" srcOrd="0" destOrd="0" presId="urn:microsoft.com/office/officeart/2005/8/layout/vList2"/>
    <dgm:cxn modelId="{426C9B0A-CD25-4FD2-B163-27383F6E438C}" type="presOf" srcId="{5E83D1F0-7644-43DF-A572-512F8329E4AD}" destId="{0612CDB8-F5E5-48E8-B246-FB0157428D0C}" srcOrd="0" destOrd="0" presId="urn:microsoft.com/office/officeart/2005/8/layout/vList2"/>
    <dgm:cxn modelId="{70F2D522-6E67-44B3-A530-2D3694307B04}" srcId="{7DAC885A-B3A8-4070-8C63-5B728AC80BD4}" destId="{D8FCD995-C4FF-4792-8FAF-42C1B053FB16}" srcOrd="0" destOrd="0" parTransId="{371DCB89-E79E-4727-A473-364D6328CDF8}" sibTransId="{A144EACC-0290-4B0C-94EF-9F9C609F8C2D}"/>
    <dgm:cxn modelId="{E2B0FD4B-6A50-49D1-A118-207C531E2FE2}" type="presOf" srcId="{D8FCD995-C4FF-4792-8FAF-42C1B053FB16}" destId="{F3A7AB4F-9CD1-41B6-9348-7332BA58C073}" srcOrd="0" destOrd="0" presId="urn:microsoft.com/office/officeart/2005/8/layout/vList2"/>
    <dgm:cxn modelId="{B7549656-D57B-4FD9-8267-9DBEF5297D7F}" srcId="{7DAC885A-B3A8-4070-8C63-5B728AC80BD4}" destId="{5E83D1F0-7644-43DF-A572-512F8329E4AD}" srcOrd="1" destOrd="0" parTransId="{231D7EE9-1D67-4152-9B53-D0951517A778}" sibTransId="{8CD8443D-8D1F-4609-A7C4-9022073BEACC}"/>
    <dgm:cxn modelId="{7C58FF8A-1232-43DB-8D70-4F0FB46E2EF0}" type="presOf" srcId="{D2FAFF67-CCEA-4DD1-B35F-F93B1D30CE6E}" destId="{D0157F2C-5092-49CE-8CF9-13771E12329F}" srcOrd="0" destOrd="0" presId="urn:microsoft.com/office/officeart/2005/8/layout/vList2"/>
    <dgm:cxn modelId="{5CD79DC2-0344-46AC-92B6-F8574D889816}" srcId="{7DAC885A-B3A8-4070-8C63-5B728AC80BD4}" destId="{D2FAFF67-CCEA-4DD1-B35F-F93B1D30CE6E}" srcOrd="2" destOrd="0" parTransId="{83691A5E-4696-47A4-B1A8-73FC103E66D9}" sibTransId="{08FDF954-6984-4E46-872D-4AA32F1AD541}"/>
    <dgm:cxn modelId="{CE6A56B2-7DB7-4AF9-845D-EF2432D0131D}" type="presParOf" srcId="{871F2FB8-E09C-48F4-9321-6E3C6AE530C0}" destId="{F3A7AB4F-9CD1-41B6-9348-7332BA58C073}" srcOrd="0" destOrd="0" presId="urn:microsoft.com/office/officeart/2005/8/layout/vList2"/>
    <dgm:cxn modelId="{E5D06288-5B0A-4C7A-AC2F-E38AF72AC5E5}" type="presParOf" srcId="{871F2FB8-E09C-48F4-9321-6E3C6AE530C0}" destId="{43652174-BD4B-4AF4-B1EA-F9250278E604}" srcOrd="1" destOrd="0" presId="urn:microsoft.com/office/officeart/2005/8/layout/vList2"/>
    <dgm:cxn modelId="{D27BA094-151E-493A-8461-6D3EDF387524}" type="presParOf" srcId="{871F2FB8-E09C-48F4-9321-6E3C6AE530C0}" destId="{0612CDB8-F5E5-48E8-B246-FB0157428D0C}" srcOrd="2" destOrd="0" presId="urn:microsoft.com/office/officeart/2005/8/layout/vList2"/>
    <dgm:cxn modelId="{37BF2441-6628-4564-AC88-29B1101C9F48}" type="presParOf" srcId="{871F2FB8-E09C-48F4-9321-6E3C6AE530C0}" destId="{2E6849F6-A2D6-49F3-8501-55A6B77DD1BC}" srcOrd="3" destOrd="0" presId="urn:microsoft.com/office/officeart/2005/8/layout/vList2"/>
    <dgm:cxn modelId="{30168E15-F394-4B6E-A5F2-0A698B51BB5F}" type="presParOf" srcId="{871F2FB8-E09C-48F4-9321-6E3C6AE530C0}" destId="{D0157F2C-5092-49CE-8CF9-13771E12329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2C419-6B4D-469B-8010-6D67BCD2B4BE}">
      <dsp:nvSpPr>
        <dsp:cNvPr id="0" name=""/>
        <dsp:cNvSpPr/>
      </dsp:nvSpPr>
      <dsp:spPr>
        <a:xfrm>
          <a:off x="0" y="398969"/>
          <a:ext cx="6191249" cy="699660"/>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Weather prediction, also known as weather forecasting, is the process of using scientific principles and technology to predict the atmospheric conditions for a specific location and time.</a:t>
          </a:r>
          <a:endParaRPr lang="en-US" sz="1300" kern="1200"/>
        </a:p>
      </dsp:txBody>
      <dsp:txXfrm>
        <a:off x="34155" y="433124"/>
        <a:ext cx="6122939" cy="631350"/>
      </dsp:txXfrm>
    </dsp:sp>
    <dsp:sp modelId="{84DDCD5C-1195-4B81-9C2A-FD751A150D54}">
      <dsp:nvSpPr>
        <dsp:cNvPr id="0" name=""/>
        <dsp:cNvSpPr/>
      </dsp:nvSpPr>
      <dsp:spPr>
        <a:xfrm>
          <a:off x="0" y="1136070"/>
          <a:ext cx="6191249" cy="699660"/>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Weather predictions are created by gathering objective data about the actual condition of the atmosphere at a certain location and using meteorology to predict how the weather will behave in the future.</a:t>
          </a:r>
          <a:endParaRPr lang="en-US" sz="1300" kern="1200"/>
        </a:p>
      </dsp:txBody>
      <dsp:txXfrm>
        <a:off x="34155" y="1170225"/>
        <a:ext cx="6122939" cy="631350"/>
      </dsp:txXfrm>
    </dsp:sp>
    <dsp:sp modelId="{BADB5584-35ED-4E23-91F5-0BDD8D3056F6}">
      <dsp:nvSpPr>
        <dsp:cNvPr id="0" name=""/>
        <dsp:cNvSpPr/>
      </dsp:nvSpPr>
      <dsp:spPr>
        <a:xfrm>
          <a:off x="0" y="1873170"/>
          <a:ext cx="6191249" cy="699660"/>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Weather Forecasting is crucial since it helps to determine future climate changes. With the use of latitude, we can determine the probability of snow and hail reaching the surface.</a:t>
          </a:r>
          <a:endParaRPr lang="en-US" sz="1300" kern="1200"/>
        </a:p>
      </dsp:txBody>
      <dsp:txXfrm>
        <a:off x="34155" y="1907325"/>
        <a:ext cx="6122939" cy="631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3CA38-508D-4389-AA2E-46C3676EFFA8}">
      <dsp:nvSpPr>
        <dsp:cNvPr id="0" name=""/>
        <dsp:cNvSpPr/>
      </dsp:nvSpPr>
      <dsp:spPr>
        <a:xfrm>
          <a:off x="0" y="26617"/>
          <a:ext cx="6191249" cy="701561"/>
        </a:xfrm>
        <a:prstGeom prst="roundRect">
          <a:avLst/>
        </a:prstGeom>
        <a:solidFill>
          <a:schemeClr val="lt1">
            <a:hueOff val="0"/>
            <a:satOff val="0"/>
            <a:lumOff val="0"/>
            <a:alphaOff val="0"/>
          </a:schemeClr>
        </a:solidFill>
        <a:ln w="19050"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Algorithm used in this project is Random Forest Regressor. </a:t>
          </a:r>
          <a:endParaRPr lang="en-US" sz="1300" kern="1200"/>
        </a:p>
      </dsp:txBody>
      <dsp:txXfrm>
        <a:off x="34247" y="60864"/>
        <a:ext cx="6122755" cy="633067"/>
      </dsp:txXfrm>
    </dsp:sp>
    <dsp:sp modelId="{E359A5ED-722D-4857-92E6-0C0C90F10DFE}">
      <dsp:nvSpPr>
        <dsp:cNvPr id="0" name=""/>
        <dsp:cNvSpPr/>
      </dsp:nvSpPr>
      <dsp:spPr>
        <a:xfrm>
          <a:off x="0" y="765618"/>
          <a:ext cx="6191249" cy="701561"/>
        </a:xfrm>
        <a:prstGeom prst="roundRect">
          <a:avLst/>
        </a:prstGeom>
        <a:solidFill>
          <a:schemeClr val="lt1">
            <a:hueOff val="0"/>
            <a:satOff val="0"/>
            <a:lumOff val="0"/>
            <a:alphaOff val="0"/>
          </a:schemeClr>
        </a:solidFill>
        <a:ln w="19050"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Machine Learning Algorithm: A machine learning algorithm is a method or set of rules that a model follows to learn patterns from data and make predictions. </a:t>
          </a:r>
          <a:endParaRPr lang="en-US" sz="1300" kern="1200"/>
        </a:p>
      </dsp:txBody>
      <dsp:txXfrm>
        <a:off x="34247" y="799865"/>
        <a:ext cx="6122755" cy="633067"/>
      </dsp:txXfrm>
    </dsp:sp>
    <dsp:sp modelId="{20509DBC-0E25-4D1E-AA3F-A07CB9B7274A}">
      <dsp:nvSpPr>
        <dsp:cNvPr id="0" name=""/>
        <dsp:cNvSpPr/>
      </dsp:nvSpPr>
      <dsp:spPr>
        <a:xfrm>
          <a:off x="0" y="1504619"/>
          <a:ext cx="6191249" cy="701561"/>
        </a:xfrm>
        <a:prstGeom prst="roundRect">
          <a:avLst/>
        </a:prstGeom>
        <a:solidFill>
          <a:schemeClr val="lt1">
            <a:hueOff val="0"/>
            <a:satOff val="0"/>
            <a:lumOff val="0"/>
            <a:alphaOff val="0"/>
          </a:schemeClr>
        </a:solidFill>
        <a:ln w="19050"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In this case, Random Forest Regressor is a type of supervised learning algorithm used for regression tasks (predicting continuous values).</a:t>
          </a:r>
          <a:endParaRPr lang="en-US" sz="1300" kern="1200"/>
        </a:p>
      </dsp:txBody>
      <dsp:txXfrm>
        <a:off x="34247" y="1538866"/>
        <a:ext cx="6122755" cy="633067"/>
      </dsp:txXfrm>
    </dsp:sp>
    <dsp:sp modelId="{243287BE-C984-4BE8-9820-E03C450777C8}">
      <dsp:nvSpPr>
        <dsp:cNvPr id="0" name=""/>
        <dsp:cNvSpPr/>
      </dsp:nvSpPr>
      <dsp:spPr>
        <a:xfrm>
          <a:off x="0" y="2243621"/>
          <a:ext cx="6191249" cy="701561"/>
        </a:xfrm>
        <a:prstGeom prst="roundRect">
          <a:avLst/>
        </a:prstGeom>
        <a:solidFill>
          <a:schemeClr val="lt1">
            <a:hueOff val="0"/>
            <a:satOff val="0"/>
            <a:lumOff val="0"/>
            <a:alphaOff val="0"/>
          </a:schemeClr>
        </a:solidFill>
        <a:ln w="19050"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Random Forest Regressor is an ensemble learning method that combines the predictions of multiple individual decision trees to improve accuracy and control overfitting.</a:t>
          </a:r>
          <a:endParaRPr lang="en-US" sz="1300" kern="1200"/>
        </a:p>
      </dsp:txBody>
      <dsp:txXfrm>
        <a:off x="34247" y="2277868"/>
        <a:ext cx="6122755" cy="633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7AB4F-9CD1-41B6-9348-7332BA58C073}">
      <dsp:nvSpPr>
        <dsp:cNvPr id="0" name=""/>
        <dsp:cNvSpPr/>
      </dsp:nvSpPr>
      <dsp:spPr>
        <a:xfrm>
          <a:off x="0" y="340068"/>
          <a:ext cx="3849329" cy="13080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"Since the system depends on the internet to retrieve real-time weather data, network connectivity issues or slow internet speeds sometimes caused delays in fetching the data or even prevented it from being retrieved altogether.“</a:t>
          </a:r>
          <a:endParaRPr lang="en-US" sz="1300" kern="1200"/>
        </a:p>
      </dsp:txBody>
      <dsp:txXfrm>
        <a:off x="63854" y="403922"/>
        <a:ext cx="3721621" cy="1180352"/>
      </dsp:txXfrm>
    </dsp:sp>
    <dsp:sp modelId="{0612CDB8-F5E5-48E8-B246-FB0157428D0C}">
      <dsp:nvSpPr>
        <dsp:cNvPr id="0" name=""/>
        <dsp:cNvSpPr/>
      </dsp:nvSpPr>
      <dsp:spPr>
        <a:xfrm>
          <a:off x="0" y="1685568"/>
          <a:ext cx="3849329" cy="13080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system faced performance issues when handling multiple simultaneous city queries. Ensuring that the application can process and return temperature data for many cities at once, without lag, was a challenge that required optimization.“</a:t>
          </a:r>
          <a:endParaRPr lang="en-US" sz="1300" kern="1200"/>
        </a:p>
      </dsp:txBody>
      <dsp:txXfrm>
        <a:off x="63854" y="1749422"/>
        <a:ext cx="3721621" cy="1180352"/>
      </dsp:txXfrm>
    </dsp:sp>
    <dsp:sp modelId="{D0157F2C-5092-49CE-8CF9-13771E12329F}">
      <dsp:nvSpPr>
        <dsp:cNvPr id="0" name=""/>
        <dsp:cNvSpPr/>
      </dsp:nvSpPr>
      <dsp:spPr>
        <a:xfrm>
          <a:off x="0" y="3031068"/>
          <a:ext cx="3849329" cy="13080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system sometimes struggled with large numbers of requests, particularly when fetching weather data for a large number of cities in a short period of time.“</a:t>
          </a:r>
          <a:endParaRPr lang="en-US" sz="1300" kern="1200"/>
        </a:p>
      </dsp:txBody>
      <dsp:txXfrm>
        <a:off x="63854" y="3094922"/>
        <a:ext cx="3721621" cy="11803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AD2B4-8A8D-4AF7-ACBF-5A098CD17A18}" type="datetimeFigureOut">
              <a:rPr lang="en-US" smtClean="0"/>
              <a:t>1/28/2025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A3375-4F45-4A9A-8CC9-1ECBB39ADCBD}" type="slidenum">
              <a:rPr lang="en-US" smtClean="0"/>
              <a:t>‹#›</a:t>
            </a:fld>
            <a:endParaRPr lang="en-US"/>
          </a:p>
        </p:txBody>
      </p:sp>
    </p:spTree>
    <p:extLst>
      <p:ext uri="{BB962C8B-B14F-4D97-AF65-F5344CB8AC3E}">
        <p14:creationId xmlns:p14="http://schemas.microsoft.com/office/powerpoint/2010/main" val="3249227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8" name="Rectangle 7"/>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1" y="2222623"/>
            <a:ext cx="5917679" cy="2554983"/>
          </a:xfrm>
        </p:spPr>
        <p:txBody>
          <a:bodyPr anchor="b"/>
          <a:lstStyle>
            <a:lvl1pPr>
              <a:defRPr sz="4800"/>
            </a:lvl1pPr>
          </a:lstStyle>
          <a:p>
            <a:r>
              <a:rPr lang="en-US" dirty="0"/>
              <a:t>Click to edit Master title style</a:t>
            </a:r>
          </a:p>
        </p:txBody>
      </p:sp>
      <p:sp>
        <p:nvSpPr>
          <p:cNvPr id="3" name="Subtitle 2"/>
          <p:cNvSpPr>
            <a:spLocks noGrp="1"/>
          </p:cNvSpPr>
          <p:nvPr>
            <p:ph type="subTitle" idx="1"/>
          </p:nvPr>
        </p:nvSpPr>
        <p:spPr bwMode="gray">
          <a:xfrm>
            <a:off x="866441" y="4777380"/>
            <a:ext cx="5917679"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7476937" y="1828799"/>
            <a:ext cx="990599" cy="228659"/>
          </a:xfrm>
        </p:spPr>
        <p:txBody>
          <a:bodyPr/>
          <a:lstStyle>
            <a:lvl1pPr algn="l">
              <a:defRPr b="0" i="0">
                <a:solidFill>
                  <a:schemeClr val="bg1"/>
                </a:solidFill>
              </a:defRPr>
            </a:lvl1pPr>
          </a:lstStyle>
          <a:p>
            <a:fld id="{A971276B-7249-4806-A356-04DF662CCB9D}" type="datetimeFigureOut">
              <a:rPr lang="en-US" dirty="0"/>
              <a:pPr/>
              <a:t>1/28/2025</a:t>
            </a:fld>
            <a:endParaRPr lang="en-US" dirty="0"/>
          </a:p>
        </p:txBody>
      </p:sp>
      <p:sp>
        <p:nvSpPr>
          <p:cNvPr id="5" name="Footer Placeholder 4"/>
          <p:cNvSpPr>
            <a:spLocks noGrp="1"/>
          </p:cNvSpPr>
          <p:nvPr>
            <p:ph type="ftr" sz="quarter" idx="11"/>
          </p:nvPr>
        </p:nvSpPr>
        <p:spPr bwMode="gray">
          <a:xfrm rot="5400000">
            <a:off x="6236210" y="3264407"/>
            <a:ext cx="3859795" cy="228659"/>
          </a:xfrm>
        </p:spPr>
        <p:txBody>
          <a:bodyPr/>
          <a:lstStyle>
            <a:lvl1pPr>
              <a:defRPr b="0" i="0">
                <a:solidFill>
                  <a:schemeClr val="bg1"/>
                </a:solidFill>
              </a:defRPr>
            </a:lvl1pPr>
          </a:lstStyle>
          <a:p>
            <a:r>
              <a:rPr lang="en-US" dirty="0"/>
              <a:t>
              </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804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8153967-09D0-4BBC-ACC4-CCAE11A1EA88}" type="datetimeFigureOut">
              <a:rPr lang="en-US" dirty="0"/>
              <a:t>1/28/2025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220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927101"/>
            <a:ext cx="6422004" cy="1692720"/>
          </a:xfrm>
        </p:spPr>
        <p:txBody>
          <a:bodyPr anchor="ctr"/>
          <a:lstStyle>
            <a:lvl1pPr>
              <a:defRPr sz="3600"/>
            </a:lvl1pPr>
          </a:lstStyle>
          <a:p>
            <a:r>
              <a:rPr lang="en-US" dirty="0"/>
              <a:t>Click to edit Master title style</a:t>
            </a:r>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0476322-6A5B-4D12-AB53-5076D8F1CD29}"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14871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4" name="Rectangle 13"/>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12"/>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3"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2" name="TextBox 11"/>
          <p:cNvSpPr txBox="1"/>
          <p:nvPr/>
        </p:nvSpPr>
        <p:spPr bwMode="gray">
          <a:xfrm>
            <a:off x="7033422" y="2898648"/>
            <a:ext cx="660550"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11" name="TextBox 10"/>
          <p:cNvSpPr txBox="1"/>
          <p:nvPr/>
        </p:nvSpPr>
        <p:spPr bwMode="gray">
          <a:xfrm>
            <a:off x="651683" y="589767"/>
            <a:ext cx="601591"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2" name="Title 1"/>
          <p:cNvSpPr>
            <a:spLocks noGrp="1"/>
          </p:cNvSpPr>
          <p:nvPr>
            <p:ph type="title"/>
          </p:nvPr>
        </p:nvSpPr>
        <p:spPr>
          <a:xfrm>
            <a:off x="1128058" y="903421"/>
            <a:ext cx="6160385" cy="2895658"/>
          </a:xfrm>
        </p:spPr>
        <p:txBody>
          <a:bodyPr/>
          <a:lstStyle>
            <a:lvl1pPr>
              <a:defRPr sz="3600"/>
            </a:lvl1pPr>
          </a:lstStyle>
          <a:p>
            <a:r>
              <a:rPr lang="en-US" dirty="0"/>
              <a:t>Click to edit Master title style</a:t>
            </a:r>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6B58A753-6A0B-4588-B2AE-94F9374213F0}"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5030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60799"/>
            <a:chOff x="0" y="0"/>
            <a:chExt cx="9144000" cy="6860799"/>
          </a:xfrm>
        </p:grpSpPr>
        <p:sp>
          <p:nvSpPr>
            <p:cNvPr id="10" name="Rectangle 9"/>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en-US" dirty="0"/>
              <a:t>Click to edit Master title style</a:t>
            </a:r>
          </a:p>
        </p:txBody>
      </p:sp>
      <p:sp>
        <p:nvSpPr>
          <p:cNvPr id="3" name="Text Placeholder 2"/>
          <p:cNvSpPr>
            <a:spLocks noGrp="1"/>
          </p:cNvSpPr>
          <p:nvPr>
            <p:ph type="body" idx="1"/>
          </p:nvPr>
        </p:nvSpPr>
        <p:spPr>
          <a:xfrm>
            <a:off x="866441" y="5024908"/>
            <a:ext cx="6422004" cy="994891"/>
          </a:xfrm>
        </p:spPr>
        <p:txBody>
          <a:bodyPr anchor="t">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48053C-75C3-4B45-AA44-9866B751BD86}"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6838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2305"/>
            <a:ext cx="6423592" cy="714660"/>
          </a:xfrm>
        </p:spPr>
        <p:txBody>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p:cNvSpPr>
            <a:spLocks noGrp="1"/>
          </p:cNvSpPr>
          <p:nvPr>
            <p:ph type="body" sz="half" idx="15"/>
          </p:nvPr>
        </p:nvSpPr>
        <p:spPr>
          <a:xfrm>
            <a:off x="866440" y="3147165"/>
            <a:ext cx="2313432" cy="287771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3"/>
          <p:cNvSpPr>
            <a:spLocks noGrp="1"/>
          </p:cNvSpPr>
          <p:nvPr>
            <p:ph type="body" sz="half" idx="16"/>
          </p:nvPr>
        </p:nvSpPr>
        <p:spPr>
          <a:xfrm>
            <a:off x="3408472" y="3147165"/>
            <a:ext cx="2326749" cy="2869878"/>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3"/>
          <p:cNvSpPr>
            <a:spLocks noGrp="1"/>
          </p:cNvSpPr>
          <p:nvPr>
            <p:ph type="body" sz="half" idx="17"/>
          </p:nvPr>
        </p:nvSpPr>
        <p:spPr>
          <a:xfrm>
            <a:off x="5963821" y="3147164"/>
            <a:ext cx="2313740"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9F5D69C-1D94-443E-9DB2-68CF658E1521}" type="datetimeFigureOut">
              <a:rPr lang="en-US" dirty="0"/>
              <a:t>1/28/2025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5950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1"/>
            <a:ext cx="6423592" cy="709864"/>
          </a:xfrm>
        </p:spPr>
        <p:txBody>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0" name="Text Placeholder 3"/>
          <p:cNvSpPr>
            <a:spLocks noGrp="1"/>
          </p:cNvSpPr>
          <p:nvPr>
            <p:ph type="body" sz="half" idx="21"/>
          </p:nvPr>
        </p:nvSpPr>
        <p:spPr>
          <a:xfrm>
            <a:off x="881461" y="4837558"/>
            <a:ext cx="2298410"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19"/>
          </p:nvPr>
        </p:nvSpPr>
        <p:spPr>
          <a:xfrm>
            <a:off x="3404318" y="4837558"/>
            <a:ext cx="2330903"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7" name="Text Placeholder 3"/>
          <p:cNvSpPr>
            <a:spLocks noGrp="1"/>
          </p:cNvSpPr>
          <p:nvPr>
            <p:ph type="body" sz="half" idx="20"/>
          </p:nvPr>
        </p:nvSpPr>
        <p:spPr>
          <a:xfrm>
            <a:off x="5963821" y="4837558"/>
            <a:ext cx="229949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21" name="Straight Connector 20"/>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D0A579F-FEC4-4768-9AE2-D4E2F64D6CE2}" type="datetimeFigureOut">
              <a:rPr lang="en-US" dirty="0"/>
              <a:t>1/28/2025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9128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789CF0-09F1-4EE9-974E-295AF11F94C2}"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055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8"/>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8" name="Rectangle 7"/>
            <p:cNvSpPr/>
            <p:nvPr/>
          </p:nvSpPr>
          <p:spPr bwMode="gray">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Vertical Title 1"/>
          <p:cNvSpPr>
            <a:spLocks noGrp="1"/>
          </p:cNvSpPr>
          <p:nvPr>
            <p:ph type="title" orient="vert"/>
          </p:nvPr>
        </p:nvSpPr>
        <p:spPr>
          <a:xfrm>
            <a:off x="6168970" y="1447799"/>
            <a:ext cx="1077347" cy="4571999"/>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9CBF61-4A98-45BA-BA78-C79A26DF32ED}"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221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E6EBBF-A178-427D-AF10-1D82A834DFF6}"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9"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23224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9" name="Rectangle 8"/>
            <p:cNvSpPr/>
            <p:nvPr/>
          </p:nvSpPr>
          <p:spPr bwMode="gray">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2257588"/>
            <a:ext cx="3101765" cy="3020343"/>
          </a:xfrm>
        </p:spPr>
        <p:txBody>
          <a:bodyPr anchor="ct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97C47FF-E624-41C4-B954-480588A2A678}" type="datetimeFigureOut">
              <a:rPr lang="en-US" dirty="0"/>
              <a:t>1/28/2025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7738039" y="7605"/>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85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Click to edit Master title style</a:t>
            </a:r>
          </a:p>
        </p:txBody>
      </p:sp>
      <p:sp>
        <p:nvSpPr>
          <p:cNvPr id="3" name="Content Placeholder 2"/>
          <p:cNvSpPr>
            <a:spLocks noGrp="1"/>
          </p:cNvSpPr>
          <p:nvPr>
            <p:ph sz="half" idx="1"/>
          </p:nvPr>
        </p:nvSpPr>
        <p:spPr>
          <a:xfrm>
            <a:off x="866440" y="2489199"/>
            <a:ext cx="3636980" cy="353060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0580" y="2489199"/>
            <a:ext cx="3636981" cy="35306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FC6405B-F2EB-433D-9686-995FFB8AE61D}" type="datetimeFigureOut">
              <a:rPr lang="en-US" dirty="0"/>
              <a:t>1/28/2025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8"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720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8A3A6DB-79EA-4880-A4BC-2D7994681DCD}" type="datetimeFigureOut">
              <a:rPr lang="en-US" dirty="0"/>
              <a:t>1/28/2025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10" name="Slide Number Placeholder 5"/>
          <p:cNvSpPr>
            <a:spLocks noGrp="1"/>
          </p:cNvSpPr>
          <p:nvPr>
            <p:ph type="sldNum" sz="quarter" idx="12"/>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664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C6159FA-043D-4559-B678-79886D6FA225}" type="datetimeFigureOut">
              <a:rPr lang="en-US" dirty="0"/>
              <a:t>1/28/2025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496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C3E63-2E2D-4FA6-B865-4760C73D2579}" type="datetimeFigureOut">
              <a:rPr lang="en-US" dirty="0"/>
              <a:t>1/28/2025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523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89" cy="1495588"/>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256151EB-5973-4C8C-B9A5-58B75FE3B8B6}" type="datetimeFigureOut">
              <a:rPr lang="en-US" dirty="0"/>
              <a:t>1/28/2025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245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1247531-2F21-4409-B4EB-D5A8A260E8A2}" type="datetimeFigureOut">
              <a:rPr lang="en-US" dirty="0"/>
              <a:t>1/28/2025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464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25" name="Rectangle 24"/>
            <p:cNvSpPr/>
            <p:nvPr/>
          </p:nvSpPr>
          <p:spPr>
            <a:xfrm>
              <a:off x="0" y="0"/>
              <a:ext cx="9118832"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18"/>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3202" cy="70986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66441" y="2489200"/>
            <a:ext cx="6343201" cy="3530600"/>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39638" y="6365499"/>
            <a:ext cx="990599" cy="228659"/>
          </a:xfrm>
          <a:prstGeom prst="rect">
            <a:avLst/>
          </a:prstGeom>
        </p:spPr>
        <p:txBody>
          <a:bodyPr vert="horz" lIns="91440" tIns="45720" rIns="91440" bIns="45720" rtlCol="0" anchor="b"/>
          <a:lstStyle>
            <a:lvl1pPr algn="r">
              <a:defRPr sz="900" b="1" i="0">
                <a:solidFill>
                  <a:schemeClr val="accent1"/>
                </a:solidFill>
                <a:latin typeface="+mn-lt"/>
              </a:defRPr>
            </a:lvl1pPr>
          </a:lstStyle>
          <a:p>
            <a:fld id="{0C00397A-3C72-42FB-BFE2-D4838F2BD258}" type="datetimeFigureOut">
              <a:rPr lang="en-US" dirty="0"/>
              <a:t>1/28/2025</a:t>
            </a:fld>
            <a:endParaRPr lang="en-US" dirty="0"/>
          </a:p>
        </p:txBody>
      </p:sp>
      <p:sp>
        <p:nvSpPr>
          <p:cNvPr id="5" name="Footer Placeholder 4"/>
          <p:cNvSpPr>
            <a:spLocks noGrp="1"/>
          </p:cNvSpPr>
          <p:nvPr>
            <p:ph type="ftr" sz="quarter" idx="3"/>
          </p:nvPr>
        </p:nvSpPr>
        <p:spPr>
          <a:xfrm>
            <a:off x="590843" y="6365498"/>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dirty="0"/>
              <a:t>
              </a:t>
            </a:r>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Slide Number Placeholder 5"/>
          <p:cNvSpPr>
            <a:spLocks noGrp="1"/>
          </p:cNvSpPr>
          <p:nvPr>
            <p:ph type="sldNum" sz="quarter" idx="4"/>
          </p:nvPr>
        </p:nvSpPr>
        <p:spPr bwMode="auto">
          <a:xfrm>
            <a:off x="7678616" y="295730"/>
            <a:ext cx="791308"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258800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hf sldNum="0" hdr="0" ftr="0" dt="0"/>
  <p:txStyles>
    <p:titleStyle>
      <a:lvl1pPr algn="l" defTabSz="457200" rtl="0" eaLnBrk="1" latinLnBrk="0" hangingPunct="1">
        <a:spcBef>
          <a:spcPct val="0"/>
        </a:spcBef>
        <a:buNone/>
        <a:defRP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Scientist viewing DNA test results on a computer screen in the laboratory">
            <a:extLst>
              <a:ext uri="{FF2B5EF4-FFF2-40B4-BE49-F238E27FC236}">
                <a16:creationId xmlns:a16="http://schemas.microsoft.com/office/drawing/2014/main" id="{37E45FB3-84EC-E0FA-107F-91445AFC9615}"/>
              </a:ext>
            </a:extLst>
          </p:cNvPr>
          <p:cNvPicPr>
            <a:picLocks noChangeAspect="1"/>
          </p:cNvPicPr>
          <p:nvPr/>
        </p:nvPicPr>
        <p:blipFill>
          <a:blip r:embed="rId2">
            <a:alphaModFix/>
          </a:blip>
          <a:srcRect l="36506" r="10998" b="1"/>
          <a:stretch/>
        </p:blipFill>
        <p:spPr>
          <a:xfrm>
            <a:off x="355599" y="462116"/>
            <a:ext cx="4215209" cy="5921751"/>
          </a:xfrm>
          <a:prstGeom prst="rect">
            <a:avLst/>
          </a:prstGeom>
        </p:spPr>
      </p:pic>
      <p:pic>
        <p:nvPicPr>
          <p:cNvPr id="5" name="Picture 4" descr="Milky way galaxy with stars and space dust in the universe">
            <a:extLst>
              <a:ext uri="{FF2B5EF4-FFF2-40B4-BE49-F238E27FC236}">
                <a16:creationId xmlns:a16="http://schemas.microsoft.com/office/drawing/2014/main" id="{0FD6B414-BE63-2028-BACD-3B4E77CE166E}"/>
              </a:ext>
            </a:extLst>
          </p:cNvPr>
          <p:cNvPicPr>
            <a:picLocks noChangeAspect="1"/>
          </p:cNvPicPr>
          <p:nvPr/>
        </p:nvPicPr>
        <p:blipFill>
          <a:blip r:embed="rId3">
            <a:alphaModFix/>
          </a:blip>
          <a:srcRect l="26368" r="26092" b="1"/>
          <a:stretch/>
        </p:blipFill>
        <p:spPr>
          <a:xfrm>
            <a:off x="4570809" y="462116"/>
            <a:ext cx="4217592" cy="5921751"/>
          </a:xfrm>
          <a:prstGeom prst="rect">
            <a:avLst/>
          </a:prstGeom>
          <a:ln>
            <a:noFill/>
          </a:ln>
        </p:spPr>
      </p:pic>
      <p:sp>
        <p:nvSpPr>
          <p:cNvPr id="7" name="Title 6">
            <a:extLst>
              <a:ext uri="{FF2B5EF4-FFF2-40B4-BE49-F238E27FC236}">
                <a16:creationId xmlns:a16="http://schemas.microsoft.com/office/drawing/2014/main" id="{7508BC70-FB6A-E69C-D332-FD21E38C7DF2}"/>
              </a:ext>
            </a:extLst>
          </p:cNvPr>
          <p:cNvSpPr>
            <a:spLocks noGrp="1"/>
          </p:cNvSpPr>
          <p:nvPr>
            <p:ph type="title"/>
          </p:nvPr>
        </p:nvSpPr>
        <p:spPr>
          <a:xfrm>
            <a:off x="1017091" y="1786466"/>
            <a:ext cx="6620434" cy="2677648"/>
          </a:xfrm>
        </p:spPr>
        <p:txBody>
          <a:bodyPr vert="horz" lIns="91440" tIns="45720" rIns="91440" bIns="45720" rtlCol="0" anchor="b">
            <a:normAutofit/>
          </a:bodyPr>
          <a:lstStyle/>
          <a:p>
            <a:r>
              <a:rPr lang="en-US" sz="5000">
                <a:effectLst>
                  <a:outerShdw blurRad="38100" dist="38100" dir="2700000" algn="tl">
                    <a:srgbClr val="000000">
                      <a:alpha val="43137"/>
                    </a:srgbClr>
                  </a:outerShdw>
                </a:effectLst>
              </a:rPr>
              <a:t>WEATHER PREDICTION USING MACHINE LEARNING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A0276A-1D2A-4BA5-9B7B-546C881A3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4E030352-F2E5-4BDA-B3D5-26D043BAF8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9144000" cy="6856413"/>
            <a:chOff x="0" y="1587"/>
            <a:chExt cx="12192000" cy="6856413"/>
          </a:xfrm>
        </p:grpSpPr>
        <p:sp>
          <p:nvSpPr>
            <p:cNvPr id="15" name="Oval 14">
              <a:extLst>
                <a:ext uri="{FF2B5EF4-FFF2-40B4-BE49-F238E27FC236}">
                  <a16:creationId xmlns:a16="http://schemas.microsoft.com/office/drawing/2014/main" id="{1E245AE9-836C-497C-A834-962B42FB2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B1B940FB-6D50-4544-A520-2B530D187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49B6942D-1074-493C-AB7E-C90BD913E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AA1516B-F040-4F28-863A-EF937063E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6565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6A6B0918-602A-453B-9E60-5AD3C7AC4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6C0FFDF3-1338-41E8-81A2-54A1C11BE5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479323" y="629265"/>
            <a:ext cx="4554582" cy="1622322"/>
          </a:xfrm>
        </p:spPr>
        <p:txBody>
          <a:bodyPr>
            <a:normAutofit/>
          </a:bodyPr>
          <a:lstStyle/>
          <a:p>
            <a:r>
              <a:rPr lang="en-IN"/>
              <a:t>To be continue..</a:t>
            </a:r>
          </a:p>
        </p:txBody>
      </p:sp>
      <p:sp>
        <p:nvSpPr>
          <p:cNvPr id="7" name="Content Placeholder 6"/>
          <p:cNvSpPr>
            <a:spLocks noGrp="1"/>
          </p:cNvSpPr>
          <p:nvPr>
            <p:ph idx="1"/>
          </p:nvPr>
        </p:nvSpPr>
        <p:spPr>
          <a:xfrm>
            <a:off x="479323" y="2418735"/>
            <a:ext cx="4554582" cy="3811740"/>
          </a:xfrm>
        </p:spPr>
        <p:txBody>
          <a:bodyPr anchor="ctr">
            <a:normAutofit/>
          </a:bodyPr>
          <a:lstStyle/>
          <a:p>
            <a:pPr>
              <a:lnSpc>
                <a:spcPct val="90000"/>
              </a:lnSpc>
              <a:buFont typeface="Arial" panose="020B0604020202020204" pitchFamily="34" charset="0"/>
              <a:buChar char="•"/>
            </a:pPr>
            <a:r>
              <a:rPr lang="en-US" sz="1700">
                <a:solidFill>
                  <a:schemeClr val="bg1"/>
                </a:solidFill>
              </a:rPr>
              <a:t>Model Training:</a:t>
            </a:r>
          </a:p>
          <a:p>
            <a:pPr marL="0" indent="0">
              <a:lnSpc>
                <a:spcPct val="90000"/>
              </a:lnSpc>
              <a:buNone/>
            </a:pPr>
            <a:r>
              <a:rPr lang="en-US" sz="1700">
                <a:solidFill>
                  <a:schemeClr val="bg1"/>
                </a:solidFill>
              </a:rPr>
              <a:t>                         "The Random Forest Regressor was trained on the training set using default parameters (or tuned parameters)."</a:t>
            </a:r>
          </a:p>
          <a:p>
            <a:pPr>
              <a:lnSpc>
                <a:spcPct val="90000"/>
              </a:lnSpc>
            </a:pPr>
            <a:r>
              <a:rPr lang="en-US" sz="1700">
                <a:solidFill>
                  <a:schemeClr val="bg1"/>
                </a:solidFill>
              </a:rPr>
              <a:t>Validation Metrics: Specify the metrics used to evaluate the model's performance (e.g., Mean Absolute Error, R-squared, Mean Squared Error).</a:t>
            </a:r>
          </a:p>
          <a:p>
            <a:pPr>
              <a:lnSpc>
                <a:spcPct val="90000"/>
              </a:lnSpc>
            </a:pPr>
            <a:r>
              <a:rPr lang="en-US" sz="1700">
                <a:solidFill>
                  <a:schemeClr val="bg1"/>
                </a:solidFill>
              </a:rPr>
              <a:t>"The model was validated using Mean Absolute Error (MAE) to measure the average difference between the predicted and actual values."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469" y="645107"/>
            <a:ext cx="2710388" cy="2710388"/>
          </a:xfrm>
          <a:prstGeom prst="rect">
            <a:avLst/>
          </a:prstGeom>
          <a:solidFill>
            <a:srgbClr val="FFFFFF">
              <a:shade val="85000"/>
            </a:srgbClr>
          </a:solidFill>
        </p:spPr>
      </p:pic>
      <p:sp>
        <p:nvSpPr>
          <p:cNvPr id="25" name="Rectangle 24">
            <a:extLst>
              <a:ext uri="{FF2B5EF4-FFF2-40B4-BE49-F238E27FC236}">
                <a16:creationId xmlns:a16="http://schemas.microsoft.com/office/drawing/2014/main" id="{203AD603-6673-4624-81E7-505DD5B2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Textured orbs in the dark">
            <a:extLst>
              <a:ext uri="{FF2B5EF4-FFF2-40B4-BE49-F238E27FC236}">
                <a16:creationId xmlns:a16="http://schemas.microsoft.com/office/drawing/2014/main" id="{ED485B9C-665E-6E45-C53B-EAD53EF9E916}"/>
              </a:ext>
            </a:extLst>
          </p:cNvPr>
          <p:cNvPicPr>
            <a:picLocks noChangeAspect="1"/>
          </p:cNvPicPr>
          <p:nvPr/>
        </p:nvPicPr>
        <p:blipFill>
          <a:blip r:embed="rId4"/>
          <a:stretch>
            <a:fillRect/>
          </a:stretch>
        </p:blipFill>
        <p:spPr>
          <a:xfrm>
            <a:off x="5563669" y="4005096"/>
            <a:ext cx="3093988" cy="1740368"/>
          </a:xfrm>
          <a:prstGeom prst="rect">
            <a:avLst/>
          </a:prstGeom>
        </p:spPr>
      </p:pic>
    </p:spTree>
    <p:extLst>
      <p:ext uri="{BB962C8B-B14F-4D97-AF65-F5344CB8AC3E}">
        <p14:creationId xmlns:p14="http://schemas.microsoft.com/office/powerpoint/2010/main" val="14387547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background of dark mesh">
            <a:extLst>
              <a:ext uri="{FF2B5EF4-FFF2-40B4-BE49-F238E27FC236}">
                <a16:creationId xmlns:a16="http://schemas.microsoft.com/office/drawing/2014/main" id="{413ED51E-0E46-23BE-9980-070BA96C1D15}"/>
              </a:ext>
            </a:extLst>
          </p:cNvPr>
          <p:cNvPicPr>
            <a:picLocks noChangeAspect="1"/>
          </p:cNvPicPr>
          <p:nvPr/>
        </p:nvPicPr>
        <p:blipFill>
          <a:blip r:embed="rId2">
            <a:alphaModFix/>
          </a:blip>
          <a:srcRect l="4792" r="15343"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r>
              <a:t>Challenges Faced</a:t>
            </a:r>
          </a:p>
        </p:txBody>
      </p:sp>
      <p:sp>
        <p:nvSpPr>
          <p:cNvPr id="3" name="Content Placeholder 2"/>
          <p:cNvSpPr>
            <a:spLocks noGrp="1"/>
          </p:cNvSpPr>
          <p:nvPr>
            <p:ph idx="1"/>
          </p:nvPr>
        </p:nvSpPr>
        <p:spPr>
          <a:xfrm>
            <a:off x="1295400" y="2446868"/>
            <a:ext cx="6191249" cy="2971800"/>
          </a:xfrm>
        </p:spPr>
        <p:txBody>
          <a:bodyPr anchor="t">
            <a:normAutofit/>
          </a:bodyPr>
          <a:lstStyle/>
          <a:p>
            <a:pPr>
              <a:buFont typeface="Arial" panose="020B0604020202020204" pitchFamily="34" charset="0"/>
              <a:buChar char="•"/>
            </a:pPr>
            <a:r>
              <a:rPr lang="en-US" sz="1300">
                <a:solidFill>
                  <a:schemeClr val="bg1"/>
                </a:solidFill>
              </a:rPr>
              <a:t>"One limitation of the system is that it only provides temperature data, while other weather parameters like humidity, precipitation, and wind speed are not yet included. Additionally, the system relies on third-party weather APIs, which may sometimes experience downtime or data inaccuracies.“</a:t>
            </a:r>
          </a:p>
          <a:p>
            <a:pPr>
              <a:buFont typeface="Arial" panose="020B0604020202020204" pitchFamily="34" charset="0"/>
              <a:buChar char="•"/>
            </a:pPr>
            <a:r>
              <a:rPr lang="en-US" sz="1300">
                <a:solidFill>
                  <a:schemeClr val="bg1"/>
                </a:solidFill>
              </a:rPr>
              <a:t>"One challenge faced during the project was ensuring the accuracy of the weather data. Weather APIs provide data from different sources, and inconsistencies in data quality or delayed updates can sometimes lead to discrepancies in the displayed temperature readings.“</a:t>
            </a:r>
          </a:p>
          <a:p>
            <a:pPr>
              <a:buFont typeface="Arial" panose="020B0604020202020204" pitchFamily="34" charset="0"/>
              <a:buChar char="•"/>
            </a:pPr>
            <a:r>
              <a:rPr lang="en-US" sz="1300">
                <a:solidFill>
                  <a:schemeClr val="bg1"/>
                </a:solidFill>
              </a:rPr>
              <a:t>"The reliance on third-party weather APIs posed challenges due to rate limits or API downtime, which occasionally interrupted access to real-time data and impacted the functionality of the system."</a:t>
            </a:r>
          </a:p>
          <a:p>
            <a:pPr>
              <a:buFont typeface="Arial" panose="020B0604020202020204" pitchFamily="34" charset="0"/>
              <a:buChar char="•"/>
            </a:pPr>
            <a:endParaRPr lang="en-US" sz="13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323" y="629265"/>
            <a:ext cx="3849329" cy="1622322"/>
          </a:xfrm>
        </p:spPr>
        <p:txBody>
          <a:bodyPr>
            <a:normAutofit/>
          </a:bodyPr>
          <a:lstStyle/>
          <a:p>
            <a:r>
              <a:rPr lang="en-IN"/>
              <a:t>To be continue..</a:t>
            </a:r>
          </a:p>
        </p:txBody>
      </p:sp>
      <p:graphicFrame>
        <p:nvGraphicFramePr>
          <p:cNvPr id="49" name="Content Placeholder 2">
            <a:extLst>
              <a:ext uri="{FF2B5EF4-FFF2-40B4-BE49-F238E27FC236}">
                <a16:creationId xmlns:a16="http://schemas.microsoft.com/office/drawing/2014/main" id="{46578559-4399-8B06-D605-453DE024994B}"/>
              </a:ext>
            </a:extLst>
          </p:cNvPr>
          <p:cNvGraphicFramePr>
            <a:graphicFrameLocks noGrp="1"/>
          </p:cNvGraphicFramePr>
          <p:nvPr>
            <p:ph idx="1"/>
            <p:extLst>
              <p:ext uri="{D42A27DB-BD31-4B8C-83A1-F6EECF244321}">
                <p14:modId xmlns:p14="http://schemas.microsoft.com/office/powerpoint/2010/main" val="1892456326"/>
              </p:ext>
            </p:extLst>
          </p:nvPr>
        </p:nvGraphicFramePr>
        <p:xfrm>
          <a:off x="611993" y="1714565"/>
          <a:ext cx="3849329" cy="4679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127" y="1343899"/>
            <a:ext cx="3621530" cy="1312804"/>
          </a:xfrm>
          <a:prstGeom prst="rect">
            <a:avLst/>
          </a:prstGeom>
        </p:spPr>
      </p:pic>
      <p:pic>
        <p:nvPicPr>
          <p:cNvPr id="5" name="Picture 4" descr="Red and green zoanthids on a coral reef">
            <a:extLst>
              <a:ext uri="{FF2B5EF4-FFF2-40B4-BE49-F238E27FC236}">
                <a16:creationId xmlns:a16="http://schemas.microsoft.com/office/drawing/2014/main" id="{D0C3F4AC-1FAE-F9AA-7E4E-F9129987EFB2}"/>
              </a:ext>
            </a:extLst>
          </p:cNvPr>
          <p:cNvPicPr>
            <a:picLocks noChangeAspect="1"/>
          </p:cNvPicPr>
          <p:nvPr/>
        </p:nvPicPr>
        <p:blipFill>
          <a:blip r:embed="rId8"/>
          <a:stretch>
            <a:fillRect/>
          </a:stretch>
        </p:blipFill>
        <p:spPr>
          <a:xfrm>
            <a:off x="5034681" y="2799140"/>
            <a:ext cx="3621531" cy="3284826"/>
          </a:xfrm>
          <a:prstGeom prst="rect">
            <a:avLst/>
          </a:prstGeom>
        </p:spPr>
      </p:pic>
    </p:spTree>
    <p:extLst>
      <p:ext uri="{BB962C8B-B14F-4D97-AF65-F5344CB8AC3E}">
        <p14:creationId xmlns:p14="http://schemas.microsoft.com/office/powerpoint/2010/main" val="1001867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blackberries and raspberries">
            <a:extLst>
              <a:ext uri="{FF2B5EF4-FFF2-40B4-BE49-F238E27FC236}">
                <a16:creationId xmlns:a16="http://schemas.microsoft.com/office/drawing/2014/main" id="{AA6BA993-1F2A-1886-4EDC-1673520006B2}"/>
              </a:ext>
            </a:extLst>
          </p:cNvPr>
          <p:cNvPicPr>
            <a:picLocks noChangeAspect="1"/>
          </p:cNvPicPr>
          <p:nvPr/>
        </p:nvPicPr>
        <p:blipFill>
          <a:blip r:embed="rId2">
            <a:alphaModFix/>
          </a:blip>
          <a:srcRect l="5227" r="1"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pPr>
              <a:lnSpc>
                <a:spcPct val="90000"/>
              </a:lnSpc>
            </a:pPr>
            <a:r>
              <a:rPr lang="en-US" sz="2700"/>
              <a:t>Conclusion and Future                       Work</a:t>
            </a:r>
          </a:p>
        </p:txBody>
      </p:sp>
      <p:sp>
        <p:nvSpPr>
          <p:cNvPr id="3" name="Content Placeholder 2"/>
          <p:cNvSpPr>
            <a:spLocks noGrp="1"/>
          </p:cNvSpPr>
          <p:nvPr>
            <p:ph idx="1"/>
          </p:nvPr>
        </p:nvSpPr>
        <p:spPr>
          <a:xfrm>
            <a:off x="1295400" y="2446868"/>
            <a:ext cx="6191249" cy="2971800"/>
          </a:xfrm>
        </p:spPr>
        <p:txBody>
          <a:bodyPr anchor="t">
            <a:normAutofit/>
          </a:bodyPr>
          <a:lstStyle/>
          <a:p>
            <a:pPr>
              <a:buFont typeface="Arial" panose="020B0604020202020204" pitchFamily="34" charset="0"/>
              <a:buChar char="•"/>
            </a:pPr>
            <a:r>
              <a:rPr lang="en-US" sz="1400">
                <a:solidFill>
                  <a:schemeClr val="bg1"/>
                </a:solidFill>
              </a:rPr>
              <a:t>In this project, we successfully developed a weather prediction system that provides real-time temperature data for any given city in India. </a:t>
            </a:r>
          </a:p>
          <a:p>
            <a:pPr>
              <a:buFont typeface="Arial" panose="020B0604020202020204" pitchFamily="34" charset="0"/>
              <a:buChar char="•"/>
            </a:pPr>
            <a:r>
              <a:rPr lang="en-US" sz="1400">
                <a:solidFill>
                  <a:schemeClr val="bg1"/>
                </a:solidFill>
              </a:rPr>
              <a:t>Using current weather data from reliable APIs, the system is able to provide accurate and timely temperature readings for users.“</a:t>
            </a:r>
          </a:p>
          <a:p>
            <a:pPr>
              <a:buFont typeface="Arial" panose="020B0604020202020204" pitchFamily="34" charset="0"/>
              <a:buChar char="•"/>
            </a:pPr>
            <a:r>
              <a:rPr lang="en-US" sz="1400">
                <a:solidFill>
                  <a:schemeClr val="bg1"/>
                </a:solidFill>
              </a:rPr>
              <a:t>“The system allows users to simply enter the name of a city and retrieve the current temperature instantly, demonstrating the effectiveness of real-time data integration and user-friendly design.“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background of luminous dots">
            <a:extLst>
              <a:ext uri="{FF2B5EF4-FFF2-40B4-BE49-F238E27FC236}">
                <a16:creationId xmlns:a16="http://schemas.microsoft.com/office/drawing/2014/main" id="{E57272A0-3F30-51F0-3BF6-E5EB002ACC66}"/>
              </a:ext>
            </a:extLst>
          </p:cNvPr>
          <p:cNvPicPr>
            <a:picLocks noChangeAspect="1"/>
          </p:cNvPicPr>
          <p:nvPr/>
        </p:nvPicPr>
        <p:blipFill>
          <a:blip r:embed="rId2">
            <a:alphaModFix/>
          </a:blip>
          <a:srcRect r="5228"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r>
              <a:rPr lang="en-IN"/>
              <a:t>To be continue..</a:t>
            </a:r>
          </a:p>
        </p:txBody>
      </p:sp>
      <p:sp>
        <p:nvSpPr>
          <p:cNvPr id="3" name="Content Placeholder 2"/>
          <p:cNvSpPr>
            <a:spLocks noGrp="1"/>
          </p:cNvSpPr>
          <p:nvPr>
            <p:ph idx="1"/>
          </p:nvPr>
        </p:nvSpPr>
        <p:spPr>
          <a:xfrm>
            <a:off x="1295400" y="2446868"/>
            <a:ext cx="6191249" cy="2971800"/>
          </a:xfrm>
        </p:spPr>
        <p:txBody>
          <a:bodyPr anchor="t">
            <a:normAutofit/>
          </a:bodyPr>
          <a:lstStyle/>
          <a:p>
            <a:pPr>
              <a:lnSpc>
                <a:spcPct val="90000"/>
              </a:lnSpc>
              <a:buFont typeface="Arial" panose="020B0604020202020204" pitchFamily="34" charset="0"/>
              <a:buChar char="•"/>
            </a:pPr>
            <a:r>
              <a:rPr lang="en-US" sz="1400">
                <a:solidFill>
                  <a:schemeClr val="bg1"/>
                </a:solidFill>
              </a:rPr>
              <a:t>"The weather prediction tool proved to be highly reliable, offering accurate temperature readings based on up-to-date weather data, making it an essential tool for individuals planning their day-to-day activities.“</a:t>
            </a:r>
          </a:p>
          <a:p>
            <a:pPr>
              <a:lnSpc>
                <a:spcPct val="90000"/>
              </a:lnSpc>
              <a:buFont typeface="Arial" panose="020B0604020202020204" pitchFamily="34" charset="0"/>
              <a:buChar char="•"/>
            </a:pPr>
            <a:r>
              <a:rPr lang="en-US" sz="1400">
                <a:solidFill>
                  <a:schemeClr val="bg1"/>
                </a:solidFill>
              </a:rPr>
              <a:t>"Future work could focus on expanding the weather parameters beyond temperature to include real-time data on humidity, wind speed, precipitation, and weather forecasts for the next few days. This would offer a more comprehensive view of the weather conditions.“</a:t>
            </a:r>
          </a:p>
          <a:p>
            <a:pPr>
              <a:lnSpc>
                <a:spcPct val="90000"/>
              </a:lnSpc>
              <a:buFont typeface="Arial" panose="020B0604020202020204" pitchFamily="34" charset="0"/>
              <a:buChar char="•"/>
            </a:pPr>
            <a:r>
              <a:rPr lang="en-US" sz="1400">
                <a:solidFill>
                  <a:schemeClr val="bg1"/>
                </a:solidFill>
              </a:rPr>
              <a:t>"Incorporating machine learning models to predict future temperature trends based on historical data and current conditions could further enhance the system's usefulness, allowing users to receive weather forecasts rather than just current data."</a:t>
            </a:r>
          </a:p>
          <a:p>
            <a:pPr>
              <a:lnSpc>
                <a:spcPct val="90000"/>
              </a:lnSpc>
              <a:buFont typeface="Arial" panose="020B0604020202020204" pitchFamily="34" charset="0"/>
              <a:buChar char="•"/>
            </a:pPr>
            <a:endParaRPr lang="en-US" sz="1400">
              <a:solidFill>
                <a:schemeClr val="bg1"/>
              </a:solidFill>
            </a:endParaRPr>
          </a:p>
        </p:txBody>
      </p:sp>
    </p:spTree>
    <p:extLst>
      <p:ext uri="{BB962C8B-B14F-4D97-AF65-F5344CB8AC3E}">
        <p14:creationId xmlns:p14="http://schemas.microsoft.com/office/powerpoint/2010/main" val="4102781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6E96C53-1010-48EB-8728-70CB58236E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0" name="Rectangle 9">
              <a:extLst>
                <a:ext uri="{FF2B5EF4-FFF2-40B4-BE49-F238E27FC236}">
                  <a16:creationId xmlns:a16="http://schemas.microsoft.com/office/drawing/2014/main" id="{5EE899E0-D27A-454B-8E91-14A292422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4EDF8A7C-C5E2-42D4-884A-EC7DE68E7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80ADD528-121C-4D05-B77B-54B31D7BA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E7CF2869-5CDD-4AD2-8AC0-4AE179D39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0FD2D0A6-D3D4-4573-AD6B-2B5DBFF0C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39749B2A-2C8D-45C7-A857-30307A089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FEC28B8C-B40C-4618-823B-C6D730FE8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479323" y="629265"/>
            <a:ext cx="3849329" cy="1622322"/>
          </a:xfrm>
        </p:spPr>
        <p:txBody>
          <a:bodyPr>
            <a:normAutofit/>
          </a:bodyPr>
          <a:lstStyle/>
          <a:p>
            <a:r>
              <a:t>References</a:t>
            </a:r>
          </a:p>
        </p:txBody>
      </p:sp>
      <p:sp>
        <p:nvSpPr>
          <p:cNvPr id="3" name="Content Placeholder 2"/>
          <p:cNvSpPr>
            <a:spLocks noGrp="1"/>
          </p:cNvSpPr>
          <p:nvPr>
            <p:ph idx="1"/>
          </p:nvPr>
        </p:nvSpPr>
        <p:spPr>
          <a:xfrm>
            <a:off x="479323" y="2418735"/>
            <a:ext cx="3849329" cy="3811742"/>
          </a:xfrm>
        </p:spPr>
        <p:txBody>
          <a:bodyPr anchor="ctr">
            <a:normAutofit/>
          </a:bodyPr>
          <a:lstStyle/>
          <a:p>
            <a:r>
              <a:rPr lang="en-IN" sz="1700">
                <a:solidFill>
                  <a:schemeClr val="bg1"/>
                </a:solidFill>
              </a:rPr>
              <a:t>We collected data from:</a:t>
            </a:r>
          </a:p>
          <a:p>
            <a:pPr marL="0" indent="0">
              <a:buNone/>
            </a:pPr>
            <a:r>
              <a:rPr lang="en-IN" sz="1700">
                <a:solidFill>
                  <a:schemeClr val="bg1"/>
                </a:solidFill>
              </a:rPr>
              <a:t>                      Google and </a:t>
            </a:r>
          </a:p>
          <a:p>
            <a:pPr marL="0" indent="0">
              <a:buNone/>
            </a:pPr>
            <a:r>
              <a:rPr lang="en-IN" sz="1700">
                <a:solidFill>
                  <a:schemeClr val="bg1"/>
                </a:solidFill>
              </a:rPr>
              <a:t>                      OpenWeatherAPI.</a:t>
            </a:r>
          </a:p>
          <a:p>
            <a:pPr marL="0" indent="0">
              <a:buNone/>
            </a:pPr>
            <a:endParaRPr lang="en-IN" sz="1700">
              <a:solidFill>
                <a:schemeClr val="bg1"/>
              </a:solidFill>
            </a:endParaRPr>
          </a:p>
          <a:p>
            <a:r>
              <a:rPr lang="en-IN" sz="1700">
                <a:solidFill>
                  <a:schemeClr val="bg1"/>
                </a:solidFill>
              </a:rPr>
              <a:t>Tools and frameworks used are: </a:t>
            </a:r>
          </a:p>
          <a:p>
            <a:pPr marL="0" indent="0">
              <a:buNone/>
            </a:pPr>
            <a:r>
              <a:rPr lang="en-IN" sz="1700">
                <a:solidFill>
                  <a:schemeClr val="bg1"/>
                </a:solidFill>
              </a:rPr>
              <a:t>                                   pandas, </a:t>
            </a:r>
          </a:p>
          <a:p>
            <a:pPr marL="0" indent="0">
              <a:buNone/>
            </a:pPr>
            <a:r>
              <a:rPr lang="en-IN" sz="1700">
                <a:solidFill>
                  <a:schemeClr val="bg1"/>
                </a:solidFill>
              </a:rPr>
              <a:t>                                   numpy, </a:t>
            </a:r>
          </a:p>
          <a:p>
            <a:pPr marL="0" indent="0">
              <a:buNone/>
            </a:pPr>
            <a:r>
              <a:rPr lang="en-IN" sz="1700">
                <a:solidFill>
                  <a:schemeClr val="bg1"/>
                </a:solidFill>
              </a:rPr>
              <a:t>                                   Matplotlib  and </a:t>
            </a:r>
          </a:p>
          <a:p>
            <a:pPr marL="0" indent="0">
              <a:buNone/>
            </a:pPr>
            <a:r>
              <a:rPr lang="en-IN" sz="1700">
                <a:solidFill>
                  <a:schemeClr val="bg1"/>
                </a:solidFill>
              </a:rPr>
              <a:t>                                   Seaborn.</a:t>
            </a:r>
          </a:p>
        </p:txBody>
      </p:sp>
      <p:pic>
        <p:nvPicPr>
          <p:cNvPr id="4" name="Picture 3" descr="Scientist viewing DNA test results on a computer screen in the laboratory">
            <a:extLst>
              <a:ext uri="{FF2B5EF4-FFF2-40B4-BE49-F238E27FC236}">
                <a16:creationId xmlns:a16="http://schemas.microsoft.com/office/drawing/2014/main" id="{E7C7D609-3366-10CE-6CC9-B7C5A34EC983}"/>
              </a:ext>
            </a:extLst>
          </p:cNvPr>
          <p:cNvPicPr>
            <a:picLocks noChangeAspect="1"/>
          </p:cNvPicPr>
          <p:nvPr/>
        </p:nvPicPr>
        <p:blipFill>
          <a:blip r:embed="rId3"/>
          <a:srcRect l="38777" r="13264" b="-2"/>
          <a:stretch/>
        </p:blipFill>
        <p:spPr>
          <a:xfrm>
            <a:off x="5025620" y="645106"/>
            <a:ext cx="3632037" cy="5585369"/>
          </a:xfrm>
          <a:prstGeom prst="rect">
            <a:avLst/>
          </a:prstGeom>
        </p:spPr>
      </p:pic>
      <p:sp>
        <p:nvSpPr>
          <p:cNvPr id="18" name="Rectangle 17">
            <a:extLst>
              <a:ext uri="{FF2B5EF4-FFF2-40B4-BE49-F238E27FC236}">
                <a16:creationId xmlns:a16="http://schemas.microsoft.com/office/drawing/2014/main" id="{10CC18C0-9A66-45AE-B534-B8D29AFEA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B6132CA-5895-48FA-B071-08AACF886C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9144000" cy="6867027"/>
            <a:chOff x="0" y="-2373"/>
            <a:chExt cx="12192000" cy="6867027"/>
          </a:xfrm>
        </p:grpSpPr>
        <p:sp>
          <p:nvSpPr>
            <p:cNvPr id="18" name="Rectangle 17">
              <a:extLst>
                <a:ext uri="{FF2B5EF4-FFF2-40B4-BE49-F238E27FC236}">
                  <a16:creationId xmlns:a16="http://schemas.microsoft.com/office/drawing/2014/main" id="{92E0BD95-1545-4B23-BAE6-B3741408D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a:extLst>
                <a:ext uri="{FF2B5EF4-FFF2-40B4-BE49-F238E27FC236}">
                  <a16:creationId xmlns:a16="http://schemas.microsoft.com/office/drawing/2014/main" id="{DE16DB06-B510-40AC-B462-1579DE68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78E3CF0-0D48-4694-8318-A6E142F4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B55E438D-3C39-4E25-96B6-C14A8B917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61785908-C8E9-4489-BAC2-493AF5F48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A525A225-AD08-4F58-A756-F940F1BEB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4AB07D0F-E9AB-4284-B736-6C455E943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C3FADCEB-DE82-442C-86C6-01D360A26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6" name="Group 15">
            <a:extLst>
              <a:ext uri="{FF2B5EF4-FFF2-40B4-BE49-F238E27FC236}">
                <a16:creationId xmlns:a16="http://schemas.microsoft.com/office/drawing/2014/main" id="{3D50AE7A-F434-4E2F-98A9-94C2915E97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1" y="0"/>
            <a:ext cx="9145191" cy="6861555"/>
            <a:chOff x="-1588" y="0"/>
            <a:chExt cx="12193588" cy="6861555"/>
          </a:xfrm>
        </p:grpSpPr>
        <p:sp>
          <p:nvSpPr>
            <p:cNvPr id="29" name="Rectangle 28">
              <a:extLst>
                <a:ext uri="{FF2B5EF4-FFF2-40B4-BE49-F238E27FC236}">
                  <a16:creationId xmlns:a16="http://schemas.microsoft.com/office/drawing/2014/main" id="{2BBB76AB-3B8E-4E28-A963-A8D032A84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29">
              <a:extLst>
                <a:ext uri="{FF2B5EF4-FFF2-40B4-BE49-F238E27FC236}">
                  <a16:creationId xmlns:a16="http://schemas.microsoft.com/office/drawing/2014/main" id="{A2B098CA-B17E-40A3-9887-CB5B434C8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B2F6F698-1944-4EE2-B1F9-0A058E97B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34771707-28DF-4FBE-9A58-0EB78E65B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B93F1275-A8DF-48E9-9ACF-0BA6568680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2" name="Picture 1" descr="Silver tinsel and glitter party decoration">
            <a:extLst>
              <a:ext uri="{FF2B5EF4-FFF2-40B4-BE49-F238E27FC236}">
                <a16:creationId xmlns:a16="http://schemas.microsoft.com/office/drawing/2014/main" id="{39E0493C-F28F-9F3F-7895-60C280443702}"/>
              </a:ext>
            </a:extLst>
          </p:cNvPr>
          <p:cNvPicPr>
            <a:picLocks noChangeAspect="1"/>
          </p:cNvPicPr>
          <p:nvPr/>
        </p:nvPicPr>
        <p:blipFill>
          <a:blip r:embed="rId3">
            <a:alphaModFix/>
          </a:blip>
          <a:srcRect l="29204" r="23282" b="1"/>
          <a:stretch/>
        </p:blipFill>
        <p:spPr>
          <a:xfrm>
            <a:off x="355599" y="462116"/>
            <a:ext cx="4215209" cy="5921751"/>
          </a:xfrm>
          <a:prstGeom prst="rect">
            <a:avLst/>
          </a:prstGeom>
        </p:spPr>
      </p:pic>
      <p:pic>
        <p:nvPicPr>
          <p:cNvPr id="12" name="Picture 11"/>
          <p:cNvPicPr>
            <a:picLocks noChangeAspect="1"/>
          </p:cNvPicPr>
          <p:nvPr/>
        </p:nvPicPr>
        <p:blipFill>
          <a:blip r:embed="rId4">
            <a:alphaModFix/>
            <a:extLst>
              <a:ext uri="{28A0092B-C50C-407E-A947-70E740481C1C}">
                <a14:useLocalDpi xmlns:a14="http://schemas.microsoft.com/office/drawing/2010/main" val="0"/>
              </a:ext>
            </a:extLst>
          </a:blip>
          <a:srcRect l="43609" r="18287" b="1"/>
          <a:stretch/>
        </p:blipFill>
        <p:spPr>
          <a:xfrm>
            <a:off x="4570809" y="462116"/>
            <a:ext cx="4217592" cy="5921751"/>
          </a:xfrm>
          <a:prstGeom prst="rect">
            <a:avLst/>
          </a:prstGeom>
          <a:ln>
            <a:noFill/>
          </a:ln>
        </p:spPr>
      </p:pic>
      <p:sp>
        <p:nvSpPr>
          <p:cNvPr id="25" name="Rectangle 24">
            <a:extLst>
              <a:ext uri="{FF2B5EF4-FFF2-40B4-BE49-F238E27FC236}">
                <a16:creationId xmlns:a16="http://schemas.microsoft.com/office/drawing/2014/main" id="{F2BAFBA0-DB34-4FC0-B08E-7E9A486A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D268E35A-4E96-4DE3-AEE4-6B0619116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017091" y="1786466"/>
            <a:ext cx="6620434" cy="2677648"/>
          </a:xfrm>
          <a:prstGeom prst="rect">
            <a:avLst/>
          </a:prstGeom>
        </p:spPr>
        <p:txBody>
          <a:bodyPr vert="horz" lIns="91440" tIns="45720" rIns="91440" bIns="45720" rtlCol="0" anchor="b">
            <a:normAutofit/>
          </a:bodyPr>
          <a:lstStyle/>
          <a:p>
            <a:pPr>
              <a:spcBef>
                <a:spcPct val="0"/>
              </a:spcBef>
              <a:spcAft>
                <a:spcPts val="600"/>
              </a:spcAft>
            </a:pPr>
            <a:r>
              <a:rPr lang="en-US" sz="5400" cap="none" spc="0">
                <a:ln w="0"/>
                <a:solidFill>
                  <a:schemeClr val="bg2"/>
                </a:solidFill>
                <a:effectLst>
                  <a:reflection blurRad="6350" stA="53000" endA="300" endPos="35500" dir="5400000" sy="-90000" algn="bl" rotWithShape="0"/>
                </a:effectLst>
                <a:latin typeface="+mj-lt"/>
                <a:ea typeface="+mj-ea"/>
                <a:cs typeface="+mj-cs"/>
              </a:rPr>
              <a:t>THANK YOU</a:t>
            </a:r>
          </a:p>
        </p:txBody>
      </p:sp>
      <p:sp>
        <p:nvSpPr>
          <p:cNvPr id="3" name="Rectangle 2"/>
          <p:cNvSpPr/>
          <p:nvPr/>
        </p:nvSpPr>
        <p:spPr>
          <a:xfrm>
            <a:off x="4479634" y="2967335"/>
            <a:ext cx="1847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5400" b="1" cap="none" spc="0">
              <a:ln/>
              <a:solidFill>
                <a:schemeClr val="accent3"/>
              </a:solidFill>
              <a:effectLst/>
            </a:endParaRPr>
          </a:p>
        </p:txBody>
      </p:sp>
    </p:spTree>
    <p:extLst>
      <p:ext uri="{BB962C8B-B14F-4D97-AF65-F5344CB8AC3E}">
        <p14:creationId xmlns:p14="http://schemas.microsoft.com/office/powerpoint/2010/main" val="1365976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9144000" cy="6867027"/>
            <a:chOff x="0" y="-2373"/>
            <a:chExt cx="12192000" cy="6867027"/>
          </a:xfrm>
        </p:grpSpPr>
        <p:sp>
          <p:nvSpPr>
            <p:cNvPr id="10" name="Rectangle 9">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 name="Rectangle 6">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4" name="Picture 3" descr="Abstract background of node and mesh">
            <a:extLst>
              <a:ext uri="{FF2B5EF4-FFF2-40B4-BE49-F238E27FC236}">
                <a16:creationId xmlns:a16="http://schemas.microsoft.com/office/drawing/2014/main" id="{E35EFAAF-42CE-648E-FA3A-BFF20BC183F2}"/>
              </a:ext>
            </a:extLst>
          </p:cNvPr>
          <p:cNvPicPr>
            <a:picLocks noChangeAspect="1"/>
          </p:cNvPicPr>
          <p:nvPr/>
        </p:nvPicPr>
        <p:blipFill>
          <a:blip r:embed="rId3">
            <a:alphaModFix amt="35000"/>
          </a:blip>
          <a:srcRect r="4753" b="1"/>
          <a:stretch/>
        </p:blipFill>
        <p:spPr>
          <a:xfrm>
            <a:off x="355599" y="474133"/>
            <a:ext cx="8432801" cy="5909733"/>
          </a:xfrm>
          <a:prstGeom prst="rect">
            <a:avLst/>
          </a:prstGeom>
        </p:spPr>
      </p:pic>
      <p:sp>
        <p:nvSpPr>
          <p:cNvPr id="2" name="Title 1">
            <a:extLst>
              <a:ext uri="{FF2B5EF4-FFF2-40B4-BE49-F238E27FC236}">
                <a16:creationId xmlns:a16="http://schemas.microsoft.com/office/drawing/2014/main" id="{6CC79147-35CF-1F71-2EDC-57B9D9D6D05D}"/>
              </a:ext>
            </a:extLst>
          </p:cNvPr>
          <p:cNvSpPr>
            <a:spLocks noGrp="1"/>
          </p:cNvSpPr>
          <p:nvPr>
            <p:ph type="title"/>
          </p:nvPr>
        </p:nvSpPr>
        <p:spPr>
          <a:xfrm>
            <a:off x="866215" y="967031"/>
            <a:ext cx="6620434" cy="2440810"/>
          </a:xfrm>
        </p:spPr>
        <p:txBody>
          <a:bodyPr vert="horz" lIns="91440" tIns="45720" rIns="91440" bIns="45720" rtlCol="0" anchor="b">
            <a:normAutofit/>
          </a:bodyPr>
          <a:lstStyle/>
          <a:p>
            <a:r>
              <a:rPr lang="en-US" sz="5400">
                <a:solidFill>
                  <a:srgbClr val="FFFFFF"/>
                </a:solidFill>
              </a:rPr>
              <a:t>PRESENTED BY :</a:t>
            </a:r>
          </a:p>
        </p:txBody>
      </p:sp>
      <p:sp>
        <p:nvSpPr>
          <p:cNvPr id="3" name="Text Placeholder 2">
            <a:extLst>
              <a:ext uri="{FF2B5EF4-FFF2-40B4-BE49-F238E27FC236}">
                <a16:creationId xmlns:a16="http://schemas.microsoft.com/office/drawing/2014/main" id="{1A5DF675-2CAB-FF5A-9AF9-3ACC2969AFF7}"/>
              </a:ext>
            </a:extLst>
          </p:cNvPr>
          <p:cNvSpPr>
            <a:spLocks noGrp="1"/>
          </p:cNvSpPr>
          <p:nvPr>
            <p:ph type="body" idx="1"/>
          </p:nvPr>
        </p:nvSpPr>
        <p:spPr>
          <a:xfrm>
            <a:off x="866215" y="3819732"/>
            <a:ext cx="6620434" cy="1819068"/>
          </a:xfrm>
        </p:spPr>
        <p:txBody>
          <a:bodyPr vert="horz" lIns="91440" tIns="45720" rIns="91440" bIns="45720" rtlCol="0" anchor="t">
            <a:normAutofit/>
          </a:bodyPr>
          <a:lstStyle/>
          <a:p>
            <a:pPr>
              <a:lnSpc>
                <a:spcPct val="90000"/>
              </a:lnSpc>
            </a:pPr>
            <a:r>
              <a:rPr lang="en-US" sz="1600">
                <a:solidFill>
                  <a:srgbClr val="FFFFFF"/>
                </a:solidFill>
              </a:rPr>
              <a:t>SWEETY KUMARI  :24SCSE2030462</a:t>
            </a:r>
          </a:p>
          <a:p>
            <a:pPr>
              <a:lnSpc>
                <a:spcPct val="90000"/>
              </a:lnSpc>
            </a:pPr>
            <a:r>
              <a:rPr lang="en-US" sz="1600">
                <a:solidFill>
                  <a:srgbClr val="FFFFFF"/>
                </a:solidFill>
              </a:rPr>
              <a:t>DIYA KUMARI :24SCSE2030284</a:t>
            </a:r>
          </a:p>
          <a:p>
            <a:pPr>
              <a:lnSpc>
                <a:spcPct val="90000"/>
              </a:lnSpc>
            </a:pPr>
            <a:r>
              <a:rPr lang="en-US" sz="1600">
                <a:solidFill>
                  <a:srgbClr val="FFFFFF"/>
                </a:solidFill>
              </a:rPr>
              <a:t>ANKITA RAJ :24SCSE20300096</a:t>
            </a:r>
          </a:p>
          <a:p>
            <a:pPr>
              <a:lnSpc>
                <a:spcPct val="90000"/>
              </a:lnSpc>
            </a:pPr>
            <a:endParaRPr lang="en-US" sz="1600">
              <a:solidFill>
                <a:srgbClr val="FFFFFF"/>
              </a:solidFill>
            </a:endParaRPr>
          </a:p>
        </p:txBody>
      </p:sp>
      <p:sp>
        <p:nvSpPr>
          <p:cNvPr id="19" name="Rectangle 1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1396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ight bulb glowing">
            <a:extLst>
              <a:ext uri="{FF2B5EF4-FFF2-40B4-BE49-F238E27FC236}">
                <a16:creationId xmlns:a16="http://schemas.microsoft.com/office/drawing/2014/main" id="{37EB951A-5300-FDFE-71A5-CAF343708521}"/>
              </a:ext>
            </a:extLst>
          </p:cNvPr>
          <p:cNvPicPr>
            <a:picLocks noChangeAspect="1"/>
          </p:cNvPicPr>
          <p:nvPr/>
        </p:nvPicPr>
        <p:blipFill>
          <a:blip r:embed="rId2">
            <a:alphaModFix/>
          </a:blip>
          <a:srcRect l="17296" r="1"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r>
              <a:rPr lang="en-US">
                <a:latin typeface="Rockwell"/>
                <a:ea typeface="Dotum"/>
              </a:rPr>
              <a:t>CONTENTS</a:t>
            </a:r>
          </a:p>
        </p:txBody>
      </p:sp>
      <p:sp>
        <p:nvSpPr>
          <p:cNvPr id="3" name="Content Placeholder 2"/>
          <p:cNvSpPr>
            <a:spLocks noGrp="1"/>
          </p:cNvSpPr>
          <p:nvPr>
            <p:ph idx="1"/>
          </p:nvPr>
        </p:nvSpPr>
        <p:spPr>
          <a:xfrm>
            <a:off x="1295400" y="2446868"/>
            <a:ext cx="6191249" cy="2971800"/>
          </a:xfrm>
        </p:spPr>
        <p:txBody>
          <a:bodyPr vert="horz" lIns="91440" tIns="45720" rIns="91440" bIns="45720" rtlCol="0" anchor="t">
            <a:normAutofit/>
          </a:bodyPr>
          <a:lstStyle/>
          <a:p>
            <a:pPr>
              <a:lnSpc>
                <a:spcPct val="90000"/>
              </a:lnSpc>
            </a:pPr>
            <a:r>
              <a:rPr lang="en-US" sz="1400" b="1" cap="all">
                <a:ln w="3175" cmpd="sng">
                  <a:noFill/>
                </a:ln>
                <a:solidFill>
                  <a:schemeClr val="bg1"/>
                </a:solidFill>
                <a:latin typeface="Batang"/>
                <a:ea typeface="Batang"/>
                <a:cs typeface="+mj-cs"/>
              </a:rPr>
              <a:t>Introduction</a:t>
            </a:r>
          </a:p>
          <a:p>
            <a:pPr>
              <a:lnSpc>
                <a:spcPct val="90000"/>
              </a:lnSpc>
            </a:pPr>
            <a:r>
              <a:rPr lang="en-US" sz="1400" b="1" cap="all">
                <a:ln w="3175" cmpd="sng">
                  <a:noFill/>
                </a:ln>
                <a:solidFill>
                  <a:schemeClr val="bg1"/>
                </a:solidFill>
                <a:latin typeface="Batang"/>
                <a:ea typeface="Batang"/>
                <a:cs typeface="+mj-cs"/>
              </a:rPr>
              <a:t>OBJECTIVES</a:t>
            </a:r>
          </a:p>
          <a:p>
            <a:pPr>
              <a:lnSpc>
                <a:spcPct val="90000"/>
              </a:lnSpc>
            </a:pPr>
            <a:r>
              <a:rPr lang="en-US" sz="1400" b="1" cap="all">
                <a:ln w="3175" cmpd="sng">
                  <a:noFill/>
                </a:ln>
                <a:solidFill>
                  <a:schemeClr val="bg1"/>
                </a:solidFill>
                <a:latin typeface="Batang"/>
                <a:ea typeface="Batang"/>
                <a:cs typeface="+mj-cs"/>
              </a:rPr>
              <a:t>METHODOLOGY</a:t>
            </a:r>
          </a:p>
          <a:p>
            <a:pPr>
              <a:lnSpc>
                <a:spcPct val="90000"/>
              </a:lnSpc>
            </a:pPr>
            <a:r>
              <a:rPr lang="en-US" sz="1400" b="1" cap="all">
                <a:ln w="3175" cmpd="sng">
                  <a:noFill/>
                </a:ln>
                <a:solidFill>
                  <a:schemeClr val="bg1"/>
                </a:solidFill>
                <a:latin typeface="Batang"/>
                <a:ea typeface="Batang"/>
                <a:cs typeface="+mj-cs"/>
              </a:rPr>
              <a:t>BLOCK DIAGRAM</a:t>
            </a:r>
          </a:p>
          <a:p>
            <a:pPr>
              <a:lnSpc>
                <a:spcPct val="90000"/>
              </a:lnSpc>
            </a:pPr>
            <a:r>
              <a:rPr lang="en-US" sz="1400" b="1" cap="all">
                <a:ln w="3175" cmpd="sng">
                  <a:noFill/>
                </a:ln>
                <a:solidFill>
                  <a:schemeClr val="bg1"/>
                </a:solidFill>
                <a:latin typeface="Batang"/>
                <a:ea typeface="Batang"/>
                <a:cs typeface="+mj-cs"/>
              </a:rPr>
              <a:t>DATA COLLECTION AND PREPROCESSING</a:t>
            </a:r>
          </a:p>
          <a:p>
            <a:pPr>
              <a:lnSpc>
                <a:spcPct val="90000"/>
              </a:lnSpc>
            </a:pPr>
            <a:r>
              <a:rPr lang="en-US" sz="1400" b="1" cap="all">
                <a:ln w="3175" cmpd="sng">
                  <a:noFill/>
                </a:ln>
                <a:solidFill>
                  <a:schemeClr val="bg1"/>
                </a:solidFill>
                <a:latin typeface="Batang"/>
                <a:ea typeface="Batang"/>
                <a:cs typeface="+mj-cs"/>
              </a:rPr>
              <a:t>MODEL DEVELOPMENT</a:t>
            </a:r>
          </a:p>
          <a:p>
            <a:pPr>
              <a:lnSpc>
                <a:spcPct val="90000"/>
              </a:lnSpc>
            </a:pPr>
            <a:r>
              <a:rPr lang="en-US" sz="1400" b="1" cap="all">
                <a:ln w="3175" cmpd="sng">
                  <a:noFill/>
                </a:ln>
                <a:solidFill>
                  <a:schemeClr val="bg1"/>
                </a:solidFill>
                <a:latin typeface="Batang"/>
                <a:ea typeface="Batang"/>
                <a:cs typeface="+mj-cs"/>
              </a:rPr>
              <a:t>CHALLENGES FACED</a:t>
            </a:r>
          </a:p>
          <a:p>
            <a:pPr>
              <a:lnSpc>
                <a:spcPct val="90000"/>
              </a:lnSpc>
            </a:pPr>
            <a:r>
              <a:rPr lang="en-US" sz="1400" b="1" cap="all">
                <a:ln w="3175" cmpd="sng">
                  <a:noFill/>
                </a:ln>
                <a:solidFill>
                  <a:schemeClr val="bg1"/>
                </a:solidFill>
                <a:latin typeface="Batang"/>
                <a:ea typeface="Batang"/>
                <a:cs typeface="+mj-cs"/>
              </a:rPr>
              <a:t>CONCLUSION AND FUTURE WORK </a:t>
            </a:r>
          </a:p>
          <a:p>
            <a:pPr>
              <a:lnSpc>
                <a:spcPct val="90000"/>
              </a:lnSpc>
            </a:pPr>
            <a:r>
              <a:rPr lang="en-US" sz="1400" b="1" cap="all">
                <a:ln w="3175" cmpd="sng">
                  <a:noFill/>
                </a:ln>
                <a:solidFill>
                  <a:schemeClr val="bg1"/>
                </a:solidFill>
                <a:latin typeface="Batang"/>
                <a:ea typeface="Batang"/>
                <a:cs typeface="+mj-cs"/>
              </a:rPr>
              <a:t>REFERENCES</a:t>
            </a:r>
          </a:p>
          <a:p>
            <a:pPr>
              <a:lnSpc>
                <a:spcPct val="90000"/>
              </a:lnSpc>
            </a:pPr>
            <a:endParaRPr lang="en-US" sz="1400" b="1" cap="all">
              <a:ln w="3175" cmpd="sng">
                <a:noFill/>
              </a:ln>
              <a:solidFill>
                <a:schemeClr val="bg1"/>
              </a:solidFill>
              <a:latin typeface="Batang"/>
              <a:ea typeface="Batang"/>
              <a:cs typeface="+mj-cs"/>
            </a:endParaRPr>
          </a:p>
          <a:p>
            <a:pPr>
              <a:lnSpc>
                <a:spcPct val="90000"/>
              </a:lnSpc>
            </a:pPr>
            <a:endParaRPr lang="en-US" sz="1400" cap="all">
              <a:ln w="3175" cmpd="sng">
                <a:noFill/>
              </a:ln>
              <a:solidFill>
                <a:schemeClr val="bg1"/>
              </a:solidFill>
              <a:ea typeface="+mj-ea"/>
              <a:cs typeface="+mj-cs"/>
            </a:endParaRPr>
          </a:p>
          <a:p>
            <a:pPr>
              <a:lnSpc>
                <a:spcPct val="90000"/>
              </a:lnSpc>
            </a:pPr>
            <a:endParaRPr lang="en-US" sz="1400" cap="all">
              <a:ln w="3175" cmpd="sng">
                <a:noFill/>
              </a:ln>
              <a:solidFill>
                <a:schemeClr val="bg1"/>
              </a:solidFill>
              <a:ea typeface="+mj-ea"/>
              <a:cs typeface="+mj-cs"/>
            </a:endParaRPr>
          </a:p>
          <a:p>
            <a:pPr>
              <a:lnSpc>
                <a:spcPct val="90000"/>
              </a:lnSpc>
            </a:pPr>
            <a:endParaRPr lang="en-US" sz="1400">
              <a:solidFill>
                <a:schemeClr val="bg1"/>
              </a:solidFill>
            </a:endParaRPr>
          </a:p>
        </p:txBody>
      </p:sp>
    </p:spTree>
    <p:extLst>
      <p:ext uri="{BB962C8B-B14F-4D97-AF65-F5344CB8AC3E}">
        <p14:creationId xmlns:p14="http://schemas.microsoft.com/office/powerpoint/2010/main" val="61335839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ilky way galaxy with stars and space dust in the universe">
            <a:extLst>
              <a:ext uri="{FF2B5EF4-FFF2-40B4-BE49-F238E27FC236}">
                <a16:creationId xmlns:a16="http://schemas.microsoft.com/office/drawing/2014/main" id="{19C7B07D-6360-DE2E-BA2B-F6DC3371A773}"/>
              </a:ext>
            </a:extLst>
          </p:cNvPr>
          <p:cNvPicPr>
            <a:picLocks noChangeAspect="1"/>
          </p:cNvPicPr>
          <p:nvPr/>
        </p:nvPicPr>
        <p:blipFill>
          <a:blip r:embed="rId2">
            <a:alphaModFix/>
          </a:blip>
          <a:srcRect l="2752" r="2476" b="1"/>
          <a:stretch/>
        </p:blipFill>
        <p:spPr>
          <a:xfrm>
            <a:off x="355599" y="444500"/>
            <a:ext cx="8432801" cy="5939367"/>
          </a:xfrm>
          <a:prstGeom prst="rect">
            <a:avLst/>
          </a:prstGeom>
        </p:spPr>
      </p:pic>
      <p:sp>
        <p:nvSpPr>
          <p:cNvPr id="2" name="Title 1"/>
          <p:cNvSpPr>
            <a:spLocks noGrp="1"/>
          </p:cNvSpPr>
          <p:nvPr>
            <p:ph type="title"/>
          </p:nvPr>
        </p:nvSpPr>
        <p:spPr>
          <a:xfrm>
            <a:off x="971550" y="1447801"/>
            <a:ext cx="6465725" cy="855132"/>
          </a:xfrm>
        </p:spPr>
        <p:txBody>
          <a:bodyPr>
            <a:normAutofit/>
          </a:bodyPr>
          <a:lstStyle/>
          <a:p>
            <a:r>
              <a:t>Introduction</a:t>
            </a:r>
          </a:p>
        </p:txBody>
      </p:sp>
      <p:graphicFrame>
        <p:nvGraphicFramePr>
          <p:cNvPr id="6" name="Content Placeholder 2">
            <a:extLst>
              <a:ext uri="{FF2B5EF4-FFF2-40B4-BE49-F238E27FC236}">
                <a16:creationId xmlns:a16="http://schemas.microsoft.com/office/drawing/2014/main" id="{239A2EA7-82FF-40EE-D599-146E0F00109C}"/>
              </a:ext>
            </a:extLst>
          </p:cNvPr>
          <p:cNvGraphicFramePr>
            <a:graphicFrameLocks noGrp="1"/>
          </p:cNvGraphicFramePr>
          <p:nvPr>
            <p:ph idx="1"/>
            <p:extLst>
              <p:ext uri="{D42A27DB-BD31-4B8C-83A1-F6EECF244321}">
                <p14:modId xmlns:p14="http://schemas.microsoft.com/office/powerpoint/2010/main" val="1324829950"/>
              </p:ext>
            </p:extLst>
          </p:nvPr>
        </p:nvGraphicFramePr>
        <p:xfrm>
          <a:off x="1295400" y="2446868"/>
          <a:ext cx="6191249"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erial view of river">
            <a:extLst>
              <a:ext uri="{FF2B5EF4-FFF2-40B4-BE49-F238E27FC236}">
                <a16:creationId xmlns:a16="http://schemas.microsoft.com/office/drawing/2014/main" id="{2F883C3B-D065-20CD-2691-48814F1F25E8}"/>
              </a:ext>
            </a:extLst>
          </p:cNvPr>
          <p:cNvPicPr>
            <a:picLocks noChangeAspect="1"/>
          </p:cNvPicPr>
          <p:nvPr/>
        </p:nvPicPr>
        <p:blipFill>
          <a:blip r:embed="rId2">
            <a:alphaModFix/>
          </a:blip>
          <a:srcRect l="11546" r="8589"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r>
              <a:t>Objectives</a:t>
            </a:r>
          </a:p>
        </p:txBody>
      </p:sp>
      <p:sp>
        <p:nvSpPr>
          <p:cNvPr id="3" name="Content Placeholder 2"/>
          <p:cNvSpPr>
            <a:spLocks noGrp="1"/>
          </p:cNvSpPr>
          <p:nvPr>
            <p:ph idx="1"/>
          </p:nvPr>
        </p:nvSpPr>
        <p:spPr>
          <a:xfrm>
            <a:off x="1295400" y="2446868"/>
            <a:ext cx="6191249" cy="2971800"/>
          </a:xfrm>
        </p:spPr>
        <p:txBody>
          <a:bodyPr anchor="t">
            <a:normAutofit/>
          </a:bodyPr>
          <a:lstStyle/>
          <a:p>
            <a:pPr>
              <a:buFont typeface="Arial" panose="020B0604020202020204" pitchFamily="34" charset="0"/>
              <a:buChar char="•"/>
            </a:pPr>
            <a:r>
              <a:rPr lang="en-US" sz="1400">
                <a:solidFill>
                  <a:schemeClr val="bg1"/>
                </a:solidFill>
              </a:rPr>
              <a:t>This project aims to address critical challenges, optimize efficiency, and deliver actionable results aligned with the project objectives.</a:t>
            </a:r>
          </a:p>
          <a:p>
            <a:pPr>
              <a:buFont typeface="Arial" panose="020B0604020202020204" pitchFamily="34" charset="0"/>
              <a:buChar char="•"/>
            </a:pPr>
            <a:r>
              <a:rPr lang="en-US" sz="1400">
                <a:solidFill>
                  <a:schemeClr val="bg1"/>
                </a:solidFill>
              </a:rPr>
              <a:t>The purpose of a weather prediction project is to create a weather application that can accurately display weather forecasts for a given location. </a:t>
            </a:r>
          </a:p>
          <a:p>
            <a:r>
              <a:rPr lang="en-US" sz="1400">
                <a:solidFill>
                  <a:schemeClr val="bg1"/>
                </a:solidFill>
              </a:rPr>
              <a:t>Machine Learning in weather prediction has led to significant advancements, resulting in improved forecasting accuracy, faster predictions, and better handling of complex weather patterns. </a:t>
            </a:r>
            <a:endParaRPr lang="en-IN" sz="1400">
              <a:solidFill>
                <a:schemeClr val="bg1"/>
              </a:solidFill>
            </a:endParaRPr>
          </a:p>
          <a:p>
            <a:endParaRPr lang="en-IN" sz="1400">
              <a:solidFill>
                <a:schemeClr val="bg1"/>
              </a:solidFill>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eflective glass wall">
            <a:extLst>
              <a:ext uri="{FF2B5EF4-FFF2-40B4-BE49-F238E27FC236}">
                <a16:creationId xmlns:a16="http://schemas.microsoft.com/office/drawing/2014/main" id="{2410EEB6-0237-8469-A15B-E2296C03E6F8}"/>
              </a:ext>
            </a:extLst>
          </p:cNvPr>
          <p:cNvPicPr>
            <a:picLocks noChangeAspect="1"/>
          </p:cNvPicPr>
          <p:nvPr/>
        </p:nvPicPr>
        <p:blipFill>
          <a:blip r:embed="rId2">
            <a:alphaModFix/>
          </a:blip>
          <a:srcRect l="5227" r="1" b="1"/>
          <a:stretch/>
        </p:blipFill>
        <p:spPr>
          <a:xfrm>
            <a:off x="355599" y="444500"/>
            <a:ext cx="8432801" cy="5939367"/>
          </a:xfrm>
          <a:prstGeom prst="rect">
            <a:avLst/>
          </a:prstGeom>
        </p:spPr>
      </p:pic>
      <p:sp>
        <p:nvSpPr>
          <p:cNvPr id="10" name="Rectangle 9">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r>
              <a:rPr lang="en-US">
                <a:latin typeface="Franklin Gothic"/>
              </a:rPr>
              <a:t>Methodology</a:t>
            </a:r>
          </a:p>
        </p:txBody>
      </p:sp>
      <p:sp>
        <p:nvSpPr>
          <p:cNvPr id="3" name="Content Placeholder 2"/>
          <p:cNvSpPr>
            <a:spLocks noGrp="1"/>
          </p:cNvSpPr>
          <p:nvPr>
            <p:ph idx="1"/>
          </p:nvPr>
        </p:nvSpPr>
        <p:spPr>
          <a:xfrm>
            <a:off x="1295400" y="2446868"/>
            <a:ext cx="6191249" cy="2971800"/>
          </a:xfrm>
        </p:spPr>
        <p:txBody>
          <a:bodyPr vert="horz" lIns="91440" tIns="45720" rIns="91440" bIns="45720" rtlCol="0" anchor="t">
            <a:normAutofit/>
          </a:bodyPr>
          <a:lstStyle/>
          <a:p>
            <a:pPr>
              <a:lnSpc>
                <a:spcPct val="90000"/>
              </a:lnSpc>
              <a:buFont typeface="Arial" panose="020B0604020202020204" pitchFamily="34" charset="0"/>
              <a:buChar char="•"/>
            </a:pPr>
            <a:endParaRPr lang="en-US" sz="1200">
              <a:solidFill>
                <a:schemeClr val="bg1"/>
              </a:solidFill>
            </a:endParaRPr>
          </a:p>
          <a:p>
            <a:pPr>
              <a:lnSpc>
                <a:spcPct val="90000"/>
              </a:lnSpc>
              <a:buFont typeface="Arial" panose="020B0604020202020204" pitchFamily="34" charset="0"/>
              <a:buChar char="•"/>
            </a:pPr>
            <a:r>
              <a:rPr lang="en-US" sz="1200" b="1">
                <a:solidFill>
                  <a:schemeClr val="bg1"/>
                </a:solidFill>
              </a:rPr>
              <a:t>This project  provides real-time information on cloud cover, temperature, humidity, wind patterns, and precipitation.</a:t>
            </a:r>
          </a:p>
          <a:p>
            <a:pPr>
              <a:lnSpc>
                <a:spcPct val="90000"/>
              </a:lnSpc>
              <a:buFont typeface="Arial" panose="020B0604020202020204" pitchFamily="34" charset="0"/>
              <a:buChar char="•"/>
            </a:pPr>
            <a:r>
              <a:rPr lang="en-US" sz="1200" b="1">
                <a:solidFill>
                  <a:schemeClr val="bg1"/>
                </a:solidFill>
              </a:rPr>
              <a:t>This project Used to identify trends, seasonal patterns, and anomalies that improve forecast accuracy. </a:t>
            </a:r>
          </a:p>
          <a:p>
            <a:pPr>
              <a:lnSpc>
                <a:spcPct val="90000"/>
              </a:lnSpc>
              <a:buFont typeface="Arial" panose="020B0604020202020204" pitchFamily="34" charset="0"/>
              <a:buChar char="•"/>
            </a:pPr>
            <a:r>
              <a:rPr lang="en-US" sz="1200" b="1">
                <a:solidFill>
                  <a:schemeClr val="bg1"/>
                </a:solidFill>
              </a:rPr>
              <a:t>Tools and technologies used are Python, machine learning models.</a:t>
            </a:r>
          </a:p>
          <a:p>
            <a:pPr>
              <a:lnSpc>
                <a:spcPct val="90000"/>
              </a:lnSpc>
            </a:pPr>
            <a:r>
              <a:rPr lang="en-US" sz="1200" b="1">
                <a:solidFill>
                  <a:schemeClr val="bg1"/>
                </a:solidFill>
              </a:rPr>
              <a:t>Machine Learning is a subset of artificial intelligence that is mainly concerned with the development of algorithms which allow a computer to learn from the data and past experiences on their own. The term machine learning was first introduced by Arthur Samuel in 1959. </a:t>
            </a:r>
          </a:p>
          <a:p>
            <a:pPr>
              <a:lnSpc>
                <a:spcPct val="90000"/>
              </a:lnSpc>
            </a:pPr>
            <a:r>
              <a:rPr lang="en-US" sz="1200" b="1">
                <a:solidFill>
                  <a:schemeClr val="bg1"/>
                </a:solidFill>
              </a:rPr>
              <a:t>Machine learning enables a machine to automatically learn from data, improve performance from experiences, and predict things without being explicitly programmed.</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C0571F-7568-083C-935D-DFCE7BBE50C8}"/>
              </a:ext>
            </a:extLst>
          </p:cNvPr>
          <p:cNvSpPr>
            <a:spLocks noGrp="1"/>
          </p:cNvSpPr>
          <p:nvPr>
            <p:ph type="title"/>
          </p:nvPr>
        </p:nvSpPr>
        <p:spPr>
          <a:xfrm>
            <a:off x="487481" y="5078430"/>
            <a:ext cx="7090433" cy="1215769"/>
          </a:xfrm>
        </p:spPr>
        <p:txBody>
          <a:bodyPr vert="horz" lIns="91440" tIns="45720" rIns="91440" bIns="45720" rtlCol="0" anchor="b">
            <a:normAutofit/>
          </a:bodyPr>
          <a:lstStyle/>
          <a:p>
            <a:pPr>
              <a:lnSpc>
                <a:spcPct val="90000"/>
              </a:lnSpc>
            </a:pPr>
            <a:r>
              <a:rPr lang="en-US" sz="3600"/>
              <a:t>BLOCK DIAGRAM OF THE METHODOLOGY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r="17413" b="3"/>
          <a:stretch/>
        </p:blipFill>
        <p:spPr>
          <a:xfrm>
            <a:off x="607650" y="577646"/>
            <a:ext cx="5482084" cy="4629564"/>
          </a:xfrm>
          <a:prstGeom prst="roundRect">
            <a:avLst>
              <a:gd name="adj" fmla="val 1858"/>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pic>
        <p:nvPicPr>
          <p:cNvPr id="6" name="Picture 5" descr="Abstract blue and black geometric background">
            <a:extLst>
              <a:ext uri="{FF2B5EF4-FFF2-40B4-BE49-F238E27FC236}">
                <a16:creationId xmlns:a16="http://schemas.microsoft.com/office/drawing/2014/main" id="{6BA3D0BF-7CEC-A48E-CC91-400CA9E7F6A9}"/>
              </a:ext>
            </a:extLst>
          </p:cNvPr>
          <p:cNvPicPr>
            <a:picLocks noChangeAspect="1"/>
          </p:cNvPicPr>
          <p:nvPr/>
        </p:nvPicPr>
        <p:blipFill>
          <a:blip r:embed="rId3"/>
          <a:stretch>
            <a:fillRect/>
          </a:stretch>
        </p:blipFill>
        <p:spPr>
          <a:xfrm>
            <a:off x="6177198" y="570065"/>
            <a:ext cx="2400841" cy="5563208"/>
          </a:xfrm>
          <a:prstGeom prst="roundRect">
            <a:avLst>
              <a:gd name="adj" fmla="val 1858"/>
            </a:avLst>
          </a:prstGeom>
          <a:effectLst/>
        </p:spPr>
      </p:pic>
    </p:spTree>
    <p:extLst>
      <p:ext uri="{BB962C8B-B14F-4D97-AF65-F5344CB8AC3E}">
        <p14:creationId xmlns:p14="http://schemas.microsoft.com/office/powerpoint/2010/main" val="1413039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ight reflection in a lens">
            <a:extLst>
              <a:ext uri="{FF2B5EF4-FFF2-40B4-BE49-F238E27FC236}">
                <a16:creationId xmlns:a16="http://schemas.microsoft.com/office/drawing/2014/main" id="{30B14D6B-C58C-9E0E-6CC8-D8D369A36EFB}"/>
              </a:ext>
            </a:extLst>
          </p:cNvPr>
          <p:cNvPicPr>
            <a:picLocks noChangeAspect="1"/>
          </p:cNvPicPr>
          <p:nvPr/>
        </p:nvPicPr>
        <p:blipFill>
          <a:blip r:embed="rId2">
            <a:alphaModFix/>
          </a:blip>
          <a:srcRect r="5228" b="1"/>
          <a:stretch/>
        </p:blipFill>
        <p:spPr>
          <a:xfrm>
            <a:off x="355599" y="444500"/>
            <a:ext cx="8432801" cy="5939367"/>
          </a:xfrm>
          <a:prstGeom prst="rect">
            <a:avLst/>
          </a:prstGeom>
        </p:spPr>
      </p:pic>
      <p:sp>
        <p:nvSpPr>
          <p:cNvPr id="6" name="Rectangle 5">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1295400"/>
            <a:ext cx="748665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447801"/>
            <a:ext cx="6465725" cy="855132"/>
          </a:xfrm>
        </p:spPr>
        <p:txBody>
          <a:bodyPr>
            <a:normAutofit/>
          </a:bodyPr>
          <a:lstStyle/>
          <a:p>
            <a:pPr>
              <a:lnSpc>
                <a:spcPct val="90000"/>
              </a:lnSpc>
            </a:pPr>
            <a:r>
              <a:rPr lang="en-US" sz="2700"/>
              <a:t>   Data Collection and Preprocessing</a:t>
            </a:r>
          </a:p>
        </p:txBody>
      </p:sp>
      <p:sp>
        <p:nvSpPr>
          <p:cNvPr id="3" name="Content Placeholder 2"/>
          <p:cNvSpPr>
            <a:spLocks noGrp="1"/>
          </p:cNvSpPr>
          <p:nvPr>
            <p:ph idx="1"/>
          </p:nvPr>
        </p:nvSpPr>
        <p:spPr>
          <a:xfrm>
            <a:off x="1295400" y="2446868"/>
            <a:ext cx="6191249" cy="2971800"/>
          </a:xfrm>
        </p:spPr>
        <p:txBody>
          <a:bodyPr anchor="t">
            <a:normAutofit/>
          </a:bodyPr>
          <a:lstStyle/>
          <a:p>
            <a:pPr>
              <a:buFont typeface="Arial" panose="020B0604020202020204" pitchFamily="34" charset="0"/>
              <a:buChar char="•"/>
            </a:pPr>
            <a:r>
              <a:rPr lang="en-US" sz="1400">
                <a:solidFill>
                  <a:schemeClr val="bg1"/>
                </a:solidFill>
              </a:rPr>
              <a:t>This dataset contains weather data for various Indian cities, focusing on their current temperature. </a:t>
            </a:r>
          </a:p>
          <a:p>
            <a:pPr>
              <a:buFont typeface="Arial" panose="020B0604020202020204" pitchFamily="34" charset="0"/>
              <a:buChar char="•"/>
            </a:pPr>
            <a:r>
              <a:rPr lang="en-US" sz="1400">
                <a:solidFill>
                  <a:schemeClr val="bg1"/>
                </a:solidFill>
              </a:rPr>
              <a:t>The dataset allows users to input the name of any city, and it returns the current temperature for that specific location. </a:t>
            </a:r>
          </a:p>
          <a:p>
            <a:pPr>
              <a:buFont typeface="Arial" panose="020B0604020202020204" pitchFamily="34" charset="0"/>
              <a:buChar char="•"/>
            </a:pPr>
            <a:r>
              <a:rPr lang="en-US" sz="1400">
                <a:solidFill>
                  <a:schemeClr val="bg1"/>
                </a:solidFill>
              </a:rPr>
              <a:t>The data is collected from reliable sources and provides real-time temperature readings in Celsius (°C). </a:t>
            </a:r>
          </a:p>
          <a:p>
            <a:pPr>
              <a:buFont typeface="Arial" panose="020B0604020202020204" pitchFamily="34" charset="0"/>
              <a:buChar char="•"/>
            </a:pPr>
            <a:r>
              <a:rPr lang="en-US" sz="1400">
                <a:solidFill>
                  <a:schemeClr val="bg1"/>
                </a:solidFill>
              </a:rPr>
              <a:t>The dataset is designed to help users easily access temperature information for any city in India.</a:t>
            </a:r>
          </a:p>
          <a:p>
            <a:pPr>
              <a:buFont typeface="Arial" panose="020B0604020202020204" pitchFamily="34" charset="0"/>
              <a:buChar char="•"/>
            </a:pPr>
            <a:r>
              <a:rPr lang="en-US" sz="1400">
                <a:solidFill>
                  <a:schemeClr val="bg1"/>
                </a:solidFill>
              </a:rPr>
              <a:t>Tools and software used for our project is python and OpenWeatherAPI.</a:t>
            </a:r>
          </a:p>
          <a:p>
            <a:pPr>
              <a:buFont typeface="Arial" panose="020B0604020202020204" pitchFamily="34" charset="0"/>
              <a:buChar char="•"/>
            </a:pPr>
            <a:endParaRPr lang="en-US" sz="14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maze labyrinth">
            <a:extLst>
              <a:ext uri="{FF2B5EF4-FFF2-40B4-BE49-F238E27FC236}">
                <a16:creationId xmlns:a16="http://schemas.microsoft.com/office/drawing/2014/main" id="{11DF3423-90CD-E309-7D4A-AEC9AB365494}"/>
              </a:ext>
            </a:extLst>
          </p:cNvPr>
          <p:cNvPicPr>
            <a:picLocks noChangeAspect="1"/>
          </p:cNvPicPr>
          <p:nvPr/>
        </p:nvPicPr>
        <p:blipFill>
          <a:blip r:embed="rId2">
            <a:alphaModFix/>
          </a:blip>
          <a:srcRect r="5228" b="1"/>
          <a:stretch/>
        </p:blipFill>
        <p:spPr>
          <a:xfrm>
            <a:off x="355599" y="444500"/>
            <a:ext cx="8432801" cy="5939367"/>
          </a:xfrm>
          <a:prstGeom prst="rect">
            <a:avLst/>
          </a:prstGeom>
        </p:spPr>
      </p:pic>
      <p:sp>
        <p:nvSpPr>
          <p:cNvPr id="2" name="Title 1"/>
          <p:cNvSpPr>
            <a:spLocks noGrp="1"/>
          </p:cNvSpPr>
          <p:nvPr>
            <p:ph type="title"/>
          </p:nvPr>
        </p:nvSpPr>
        <p:spPr>
          <a:xfrm>
            <a:off x="971550" y="1447801"/>
            <a:ext cx="6465725" cy="855132"/>
          </a:xfrm>
        </p:spPr>
        <p:txBody>
          <a:bodyPr>
            <a:normAutofit/>
          </a:bodyPr>
          <a:lstStyle/>
          <a:p>
            <a:r>
              <a:t>Model Development</a:t>
            </a:r>
          </a:p>
        </p:txBody>
      </p:sp>
      <p:graphicFrame>
        <p:nvGraphicFramePr>
          <p:cNvPr id="6" name="Content Placeholder 2">
            <a:extLst>
              <a:ext uri="{FF2B5EF4-FFF2-40B4-BE49-F238E27FC236}">
                <a16:creationId xmlns:a16="http://schemas.microsoft.com/office/drawing/2014/main" id="{458D3791-0B61-BD5B-100E-4856CA2F4000}"/>
              </a:ext>
            </a:extLst>
          </p:cNvPr>
          <p:cNvGraphicFramePr>
            <a:graphicFrameLocks noGrp="1"/>
          </p:cNvGraphicFramePr>
          <p:nvPr>
            <p:ph idx="1"/>
            <p:extLst>
              <p:ext uri="{D42A27DB-BD31-4B8C-83A1-F6EECF244321}">
                <p14:modId xmlns:p14="http://schemas.microsoft.com/office/powerpoint/2010/main" val="1915546474"/>
              </p:ext>
            </p:extLst>
          </p:nvPr>
        </p:nvGraphicFramePr>
        <p:xfrm>
          <a:off x="1295400" y="2446868"/>
          <a:ext cx="6191249"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Application>Microsoft Office PowerPoint</Application>
  <PresentationFormat>On-screen Show (4:3)</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 Boardroom</vt:lpstr>
      <vt:lpstr>WEATHER PREDICTION USING MACHINE LEARNING</vt:lpstr>
      <vt:lpstr>PRESENTED BY :</vt:lpstr>
      <vt:lpstr>CONTENTS</vt:lpstr>
      <vt:lpstr>Introduction</vt:lpstr>
      <vt:lpstr>Objectives</vt:lpstr>
      <vt:lpstr>Methodology</vt:lpstr>
      <vt:lpstr>BLOCK DIAGRAM OF THE METHODOLOGY</vt:lpstr>
      <vt:lpstr>   Data Collection and Preprocessing</vt:lpstr>
      <vt:lpstr>Model Development</vt:lpstr>
      <vt:lpstr>To be continue..</vt:lpstr>
      <vt:lpstr>Challenges Faced</vt:lpstr>
      <vt:lpstr>To be continue..</vt:lpstr>
      <vt:lpstr>Conclusion and Future                       Work</vt:lpstr>
      <vt:lpstr>To be continue..</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 Project</dc:title>
  <dc:subject/>
  <dc:creator>hp</dc:creator>
  <cp:keywords/>
  <dc:description>generated using python-pptx</dc:description>
  <cp:revision>234</cp:revision>
  <dcterms:created xsi:type="dcterms:W3CDTF">2013-01-27T09:14:16Z</dcterms:created>
  <dcterms:modified xsi:type="dcterms:W3CDTF">2025-01-29T01:38:17Z</dcterms:modified>
  <cp:category/>
</cp:coreProperties>
</file>